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6"/>
  </p:notesMasterIdLst>
  <p:sldIdLst>
    <p:sldId id="256" r:id="rId2"/>
    <p:sldId id="258" r:id="rId3"/>
    <p:sldId id="389" r:id="rId4"/>
    <p:sldId id="388" r:id="rId5"/>
    <p:sldId id="259" r:id="rId6"/>
    <p:sldId id="260" r:id="rId7"/>
    <p:sldId id="261" r:id="rId8"/>
    <p:sldId id="390" r:id="rId9"/>
    <p:sldId id="391" r:id="rId10"/>
    <p:sldId id="262" r:id="rId11"/>
    <p:sldId id="263" r:id="rId12"/>
    <p:sldId id="392" r:id="rId13"/>
    <p:sldId id="393" r:id="rId14"/>
    <p:sldId id="266" r:id="rId15"/>
    <p:sldId id="265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8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9" r:id="rId39"/>
    <p:sldId id="290" r:id="rId40"/>
    <p:sldId id="401" r:id="rId41"/>
    <p:sldId id="291" r:id="rId42"/>
    <p:sldId id="403" r:id="rId43"/>
    <p:sldId id="402" r:id="rId44"/>
    <p:sldId id="405" r:id="rId45"/>
    <p:sldId id="404" r:id="rId46"/>
    <p:sldId id="406" r:id="rId47"/>
    <p:sldId id="407" r:id="rId48"/>
    <p:sldId id="408" r:id="rId49"/>
    <p:sldId id="409" r:id="rId50"/>
    <p:sldId id="410" r:id="rId51"/>
    <p:sldId id="411" r:id="rId52"/>
    <p:sldId id="412" r:id="rId53"/>
    <p:sldId id="306" r:id="rId54"/>
    <p:sldId id="387" r:id="rId55"/>
    <p:sldId id="292" r:id="rId56"/>
    <p:sldId id="307" r:id="rId57"/>
    <p:sldId id="293" r:id="rId58"/>
    <p:sldId id="295" r:id="rId59"/>
    <p:sldId id="294" r:id="rId60"/>
    <p:sldId id="296" r:id="rId61"/>
    <p:sldId id="297" r:id="rId62"/>
    <p:sldId id="298" r:id="rId63"/>
    <p:sldId id="299" r:id="rId64"/>
    <p:sldId id="300" r:id="rId65"/>
    <p:sldId id="303" r:id="rId66"/>
    <p:sldId id="305" r:id="rId67"/>
    <p:sldId id="394" r:id="rId68"/>
    <p:sldId id="302" r:id="rId69"/>
    <p:sldId id="396" r:id="rId70"/>
    <p:sldId id="397" r:id="rId71"/>
    <p:sldId id="398" r:id="rId72"/>
    <p:sldId id="399" r:id="rId73"/>
    <p:sldId id="395" r:id="rId74"/>
    <p:sldId id="400" r:id="rId75"/>
    <p:sldId id="309" r:id="rId76"/>
    <p:sldId id="310" r:id="rId77"/>
    <p:sldId id="414" r:id="rId78"/>
    <p:sldId id="413" r:id="rId79"/>
    <p:sldId id="311" r:id="rId80"/>
    <p:sldId id="312" r:id="rId81"/>
    <p:sldId id="313" r:id="rId82"/>
    <p:sldId id="314" r:id="rId83"/>
    <p:sldId id="315" r:id="rId84"/>
    <p:sldId id="316" r:id="rId85"/>
    <p:sldId id="317" r:id="rId86"/>
    <p:sldId id="318" r:id="rId87"/>
    <p:sldId id="319" r:id="rId88"/>
    <p:sldId id="320" r:id="rId89"/>
    <p:sldId id="321" r:id="rId90"/>
    <p:sldId id="322" r:id="rId91"/>
    <p:sldId id="323" r:id="rId92"/>
    <p:sldId id="324" r:id="rId93"/>
    <p:sldId id="325" r:id="rId94"/>
    <p:sldId id="326" r:id="rId95"/>
    <p:sldId id="327" r:id="rId96"/>
    <p:sldId id="328" r:id="rId97"/>
    <p:sldId id="329" r:id="rId98"/>
    <p:sldId id="330" r:id="rId99"/>
    <p:sldId id="331" r:id="rId100"/>
    <p:sldId id="332" r:id="rId101"/>
    <p:sldId id="333" r:id="rId102"/>
    <p:sldId id="334" r:id="rId103"/>
    <p:sldId id="335" r:id="rId104"/>
    <p:sldId id="336" r:id="rId105"/>
    <p:sldId id="337" r:id="rId106"/>
    <p:sldId id="338" r:id="rId107"/>
    <p:sldId id="339" r:id="rId108"/>
    <p:sldId id="340" r:id="rId109"/>
    <p:sldId id="341" r:id="rId110"/>
    <p:sldId id="342" r:id="rId111"/>
    <p:sldId id="343" r:id="rId112"/>
    <p:sldId id="344" r:id="rId113"/>
    <p:sldId id="345" r:id="rId114"/>
    <p:sldId id="346" r:id="rId115"/>
    <p:sldId id="347" r:id="rId116"/>
    <p:sldId id="348" r:id="rId117"/>
    <p:sldId id="349" r:id="rId118"/>
    <p:sldId id="350" r:id="rId119"/>
    <p:sldId id="351" r:id="rId120"/>
    <p:sldId id="352" r:id="rId121"/>
    <p:sldId id="353" r:id="rId122"/>
    <p:sldId id="354" r:id="rId123"/>
    <p:sldId id="355" r:id="rId124"/>
    <p:sldId id="356" r:id="rId125"/>
    <p:sldId id="357" r:id="rId126"/>
    <p:sldId id="358" r:id="rId127"/>
    <p:sldId id="359" r:id="rId128"/>
    <p:sldId id="360" r:id="rId129"/>
    <p:sldId id="361" r:id="rId130"/>
    <p:sldId id="362" r:id="rId131"/>
    <p:sldId id="363" r:id="rId132"/>
    <p:sldId id="364" r:id="rId133"/>
    <p:sldId id="365" r:id="rId134"/>
    <p:sldId id="366" r:id="rId135"/>
    <p:sldId id="367" r:id="rId136"/>
    <p:sldId id="368" r:id="rId137"/>
    <p:sldId id="369" r:id="rId138"/>
    <p:sldId id="370" r:id="rId139"/>
    <p:sldId id="371" r:id="rId140"/>
    <p:sldId id="372" r:id="rId141"/>
    <p:sldId id="373" r:id="rId142"/>
    <p:sldId id="374" r:id="rId143"/>
    <p:sldId id="376" r:id="rId144"/>
    <p:sldId id="375" r:id="rId145"/>
    <p:sldId id="377" r:id="rId146"/>
    <p:sldId id="378" r:id="rId147"/>
    <p:sldId id="379" r:id="rId148"/>
    <p:sldId id="380" r:id="rId149"/>
    <p:sldId id="381" r:id="rId150"/>
    <p:sldId id="382" r:id="rId151"/>
    <p:sldId id="383" r:id="rId152"/>
    <p:sldId id="384" r:id="rId153"/>
    <p:sldId id="385" r:id="rId154"/>
    <p:sldId id="386" r:id="rId15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5097" autoAdjust="0"/>
  </p:normalViewPr>
  <p:slideViewPr>
    <p:cSldViewPr snapToGrid="0">
      <p:cViewPr varScale="1">
        <p:scale>
          <a:sx n="57" d="100"/>
          <a:sy n="57" d="100"/>
        </p:scale>
        <p:origin x="2448" y="67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theme" Target="theme/theme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tableStyles" Target="tableStyle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30T09:58:00.00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30T09:58:39.50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30T09:58:40.03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24575,'0'6'0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30T09:58:49.81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0 379 24575,'10'1'0,"0"0"0,-1 1 0,0 0 0,1 0 0,11 6 0,27 5 0,-12-7 0,58 12 0,-84-15 0,59 14 0,-64-16 0,0 0 0,-1-1 0,1 1 0,-1-1 0,1 0 0,0-1 0,-1 1 0,1-1 0,0 0 0,-1 0 0,1 0 0,4-2 0,-7 1 0,0 0 0,0 0 0,0 0 0,0 0 0,0 0 0,0 0 0,0-1 0,-1 1 0,1 0 0,-1-1 0,0 0 0,1 1 0,-1-1 0,-1 0 0,1 0 0,0 1 0,-1-1 0,1 0 0,-1 0 0,0 0 0,0 0 0,0 0 0,0 1 0,0-1 0,-1 0 0,0-3 0,-2-8 0,0 0 0,-1 0 0,-9-24 0,7 28 0,1 0 0,-2 1 0,1 0 0,-1 0 0,-1 0 0,-12-11 0,-10-13 0,19 22 0,0 0 0,-1 0 0,-1 1 0,-19-12 0,20 15 0,0-1 0,1-1 0,1 1 0,-1-2 0,-16-18 0,18 13 0,12 16 0,19 24 0,-10-10 0,1-1 0,0 0 0,1 0 0,15 11 0,-28-24 0,-1-1 0,1 0 0,-1 1 0,1-1 0,0 0 0,-1 1 0,1-1 0,-1 0 0,1 0 0,-1 0 0,1 0 0,0 1 0,-1-1 0,1 0 0,0 0 0,-1 0 0,1 0 0,-1 0 0,1 0 0,0 0 0,-1-1 0,1 1 0,0 0 0,-1 0 0,1 0 0,-1-1 0,1 1 0,-1 0 0,1-1 0,-1 1 0,1 0 0,-1-1 0,1 1 0,-1-1 0,1 1 0,-1 0 0,1-1 0,-1 1 0,0-1 0,1 0 0,-1 1 0,0-1 0,0 1 0,1-1 0,-1 1 0,0-1 0,0 0 0,0 1 0,0-1 0,0 0 0,0 1 0,0-2 0,5-38 0,-5 36 0,0-8 0,-1 6 0,1 0 0,0 0 0,1 0 0,-1 0 0,1 0 0,1 1 0,-1-1 0,1 0 0,-1 1 0,5-8 0,-6 12 0,0 1 0,1 0 0,-1-1 0,0 1 0,1 0 0,-1 0 0,0-1 0,1 1 0,-1 0 0,0 0 0,1-1 0,-1 1 0,1 0 0,-1 0 0,0 0 0,1 0 0,-1 0 0,1 0 0,-1 0 0,0 0 0,1 0 0,-1 0 0,1 0 0,-1 0 0,1 0 0,-1 0 0,0 0 0,1 0 0,-1 0 0,1 0 0,-1 0 0,0 1 0,1-1 0,-1 0 0,1 0 0,-1 0 0,0 1 0,1-1 0,-1 0 0,1 1 0,13 14 0,-12-12 0,30 36-1365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30T09:58:53.28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24575,'0'0'-8191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30T09:58:55.19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24575,'0'0'-8191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30T09:58:56.04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30T09:58:58.32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24575,'0'0'-8191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30T09:58:59.68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24575,'0'0'-8191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30T09:59:00.63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24575,'0'0'-8191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30T09:59:01.76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30T09:58:12.25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24575,'7'0'0,"7"0"0,9 0 0,6 0 0,5 0 0,3 0 0,1 0 0,1 0 0,-6 6 0,-3 3 0,0 0 0,-5 4 0,0 0 0,2-2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30T09:58:24.30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224 262 24575,'-5'-2'0,"1"1"0,-1-1 0,1 0 0,0 0 0,0 0 0,0-1 0,0 0 0,0 0 0,1 0 0,-1 0 0,1 0 0,-3-5 0,-3 0 0,-9-11 0,0-1 0,2 0 0,0-2 0,1 0 0,-17-35 0,8 15 0,24 41 0,-1 0 0,1 0 0,0 0 0,-1 1 0,1-1 0,-1 0 0,1 0 0,-1 1 0,1-1 0,-1 0 0,0 1 0,1-1 0,-1 0 0,0 1 0,1-1 0,-1 1 0,0-1 0,0 1 0,1 0 0,-1-1 0,0 1 0,-1-1 0,1 2 0,1-1 0,-1 1 0,1-1 0,0 1 0,-1-1 0,1 1 0,-1-1 0,1 1 0,0-1 0,-1 1 0,1 0 0,0-1 0,0 1 0,-1 0 0,1-1 0,0 1 0,0 0 0,0-1 0,0 1 0,0 0 0,0 0 0,3 45 0,-3-45 0,2 8 0,0 0 0,0 0 0,1 0 0,1 0 0,-1 0 0,1-1 0,1 0 0,0 0 0,0 0 0,9 11 0,28 28 0,-32-35 0,0 1 0,1-2 0,1 1 0,0-2 0,0 1 0,1-2 0,23 14 0,-18-13 0,1-1 0,0 0 0,1-2 0,-1 0 0,1-1 0,0-1 0,1-1 0,23 1 0,-31-4 0,-1 0 0,1 0 0,-1 1 0,1 1 0,-1 0 0,0 1 0,0 0 0,0 1 0,-1 0 0,1 1 0,-1 0 0,-1 1 0,1 0 0,-1 1 0,0 0 0,11 12 0,-12-10 0,0-1 0,0 0 0,1-1 0,0 0 0,0 0 0,1-1 0,0-1 0,1 1 0,-1-2 0,21 8 0,-17-7 0,0 0 0,25 17 0,4 2 0,23 14 0,-46-26 0,41 21 0,19-1-1365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30T09:58:33.15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30T09:58:34.32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30T09:58:34.73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30T09:58:35.52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30T09:58:36.06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30T09:58:36.41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C20933-402D-4A0B-A3E4-CC920779862B}" type="datetimeFigureOut">
              <a:rPr lang="fr-BE" smtClean="0"/>
              <a:t>30-05-23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0ED4A-3E6E-4000-ABCB-27F78E4BA4E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66441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B66F7-3C37-4668-932F-62B12BD66CC4}" type="datetime1">
              <a:rPr lang="fr-FR" smtClean="0"/>
              <a:t>30/05/2023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7732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078DD-D06B-4F62-83F8-160751F8308D}" type="datetime1">
              <a:rPr lang="fr-FR" smtClean="0"/>
              <a:t>30/05/2023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9036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3C28E-94AF-4593-9340-D0C942A9CC68}" type="datetime1">
              <a:rPr lang="fr-FR" smtClean="0"/>
              <a:t>30/05/2023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8956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6D49C-FF36-4874-BD2C-5DF4A42E71C3}" type="datetime1">
              <a:rPr lang="fr-FR" smtClean="0"/>
              <a:t>30/05/2023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1948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8815C-9DEF-4D65-9C3C-77999BBCF916}" type="datetime1">
              <a:rPr lang="fr-FR" smtClean="0"/>
              <a:t>30/05/2023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1462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A55B4-907E-48B6-BE87-100B2C7741FD}" type="datetime1">
              <a:rPr lang="fr-FR" smtClean="0"/>
              <a:t>30/05/2023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8823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D177B-0B6C-4E4F-AF3A-DD3684FF8497}" type="datetime1">
              <a:rPr lang="fr-FR" smtClean="0"/>
              <a:t>30/05/2023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4871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98013-4370-45F5-B8BC-D8F8DB7DFDC0}" type="datetime1">
              <a:rPr lang="fr-FR" smtClean="0"/>
              <a:t>30/05/2023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2615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9D66C-5A26-45E2-8B0D-B907BEF61520}" type="datetime1">
              <a:rPr lang="fr-FR" smtClean="0"/>
              <a:t>30/05/2023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4941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274BC-CC7E-49A0-A0DA-43A2B4D3C970}" type="datetime1">
              <a:rPr lang="fr-FR" smtClean="0"/>
              <a:t>30/05/2023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8407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12B22-1677-4928-A54E-1CE207D80790}" type="datetime1">
              <a:rPr lang="fr-FR" smtClean="0"/>
              <a:t>30/05/2023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4301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DE4B7-61CA-44E4-A8BA-FD3DDE28686F}" type="datetime1">
              <a:rPr lang="fr-FR" smtClean="0"/>
              <a:t>30/05/2023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6135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customXml" Target="../ink/ink8.xml"/><Relationship Id="rId18" Type="http://schemas.openxmlformats.org/officeDocument/2006/relationships/customXml" Target="../ink/ink12.xml"/><Relationship Id="rId26" Type="http://schemas.openxmlformats.org/officeDocument/2006/relationships/customXml" Target="../ink/ink19.xml"/><Relationship Id="rId3" Type="http://schemas.openxmlformats.org/officeDocument/2006/relationships/customXml" Target="../ink/ink1.xml"/><Relationship Id="rId21" Type="http://schemas.openxmlformats.org/officeDocument/2006/relationships/customXml" Target="../ink/ink14.xml"/><Relationship Id="rId7" Type="http://schemas.openxmlformats.org/officeDocument/2006/relationships/customXml" Target="../ink/ink3.xml"/><Relationship Id="rId12" Type="http://schemas.openxmlformats.org/officeDocument/2006/relationships/customXml" Target="../ink/ink7.xml"/><Relationship Id="rId17" Type="http://schemas.openxmlformats.org/officeDocument/2006/relationships/image" Target="../media/image15.png"/><Relationship Id="rId25" Type="http://schemas.openxmlformats.org/officeDocument/2006/relationships/customXml" Target="../ink/ink18.xml"/><Relationship Id="rId2" Type="http://schemas.openxmlformats.org/officeDocument/2006/relationships/image" Target="../media/image11.png"/><Relationship Id="rId16" Type="http://schemas.openxmlformats.org/officeDocument/2006/relationships/customXml" Target="../ink/ink11.xml"/><Relationship Id="rId20" Type="http://schemas.openxmlformats.org/officeDocument/2006/relationships/customXml" Target="../ink/ink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customXml" Target="../ink/ink6.xml"/><Relationship Id="rId24" Type="http://schemas.openxmlformats.org/officeDocument/2006/relationships/customXml" Target="../ink/ink17.xml"/><Relationship Id="rId5" Type="http://schemas.openxmlformats.org/officeDocument/2006/relationships/customXml" Target="../ink/ink2.xml"/><Relationship Id="rId15" Type="http://schemas.openxmlformats.org/officeDocument/2006/relationships/customXml" Target="../ink/ink10.xml"/><Relationship Id="rId23" Type="http://schemas.openxmlformats.org/officeDocument/2006/relationships/customXml" Target="../ink/ink16.xml"/><Relationship Id="rId10" Type="http://schemas.openxmlformats.org/officeDocument/2006/relationships/customXml" Target="../ink/ink5.xml"/><Relationship Id="rId19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customXml" Target="../ink/ink4.xml"/><Relationship Id="rId14" Type="http://schemas.openxmlformats.org/officeDocument/2006/relationships/customXml" Target="../ink/ink9.xml"/><Relationship Id="rId22" Type="http://schemas.openxmlformats.org/officeDocument/2006/relationships/customXml" Target="../ink/ink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Cartoon Space Technology Background | Beautiful abstract art,  Technology background, Outer space wallpaper">
            <a:extLst>
              <a:ext uri="{FF2B5EF4-FFF2-40B4-BE49-F238E27FC236}">
                <a16:creationId xmlns:a16="http://schemas.microsoft.com/office/drawing/2014/main" id="{BA58DD68-D1B0-1691-43B9-E514381B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82"/>
          <a:stretch/>
        </p:blipFill>
        <p:spPr bwMode="auto">
          <a:xfrm>
            <a:off x="20" y="10"/>
            <a:ext cx="6857980" cy="99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62AC380-4A14-3B3B-4C89-0B22742BE18E}"/>
              </a:ext>
            </a:extLst>
          </p:cNvPr>
          <p:cNvSpPr txBox="1"/>
          <p:nvPr/>
        </p:nvSpPr>
        <p:spPr>
          <a:xfrm>
            <a:off x="1063487" y="4229725"/>
            <a:ext cx="4731026" cy="1446550"/>
          </a:xfrm>
          <a:prstGeom prst="rect">
            <a:avLst/>
          </a:prstGeom>
          <a:noFill/>
          <a:ln w="28575">
            <a:solidFill>
              <a:schemeClr val="bg2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4400" b="1" u="sng" dirty="0">
                <a:solidFill>
                  <a:schemeClr val="bg2"/>
                </a:solidFill>
                <a:latin typeface="Cursive standard" pitchFamily="2" charset="0"/>
              </a:rPr>
              <a:t>Journal de classe de Verreckt Hugo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EAD0B2F-68B5-99E5-6F0B-CF4EE005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4089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Cartoon Space Technology Background | Beautiful abstract art,  Technology background, Outer space wallpaper">
            <a:extLst>
              <a:ext uri="{FF2B5EF4-FFF2-40B4-BE49-F238E27FC236}">
                <a16:creationId xmlns:a16="http://schemas.microsoft.com/office/drawing/2014/main" id="{BA58DD68-D1B0-1691-43B9-E514381B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82"/>
          <a:stretch/>
        </p:blipFill>
        <p:spPr bwMode="auto">
          <a:xfrm>
            <a:off x="20" y="10"/>
            <a:ext cx="6857980" cy="99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62AC380-4A14-3B3B-4C89-0B22742BE18E}"/>
              </a:ext>
            </a:extLst>
          </p:cNvPr>
          <p:cNvSpPr txBox="1"/>
          <p:nvPr/>
        </p:nvSpPr>
        <p:spPr>
          <a:xfrm>
            <a:off x="1063487" y="4229725"/>
            <a:ext cx="4731026" cy="1446550"/>
          </a:xfrm>
          <a:prstGeom prst="rect">
            <a:avLst/>
          </a:prstGeom>
          <a:noFill/>
          <a:ln w="28575">
            <a:solidFill>
              <a:schemeClr val="bg2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4400" b="1" u="sng" dirty="0">
                <a:solidFill>
                  <a:schemeClr val="bg2"/>
                </a:solidFill>
                <a:latin typeface="Cursive standard" pitchFamily="2" charset="0"/>
              </a:rPr>
              <a:t>Organisation temporelle…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BBF00B7-D24B-5B4A-7D21-408B15484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930506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Cartoon Space Technology Background | Beautiful abstract art,  Technology background, Outer space wallpaper">
            <a:extLst>
              <a:ext uri="{FF2B5EF4-FFF2-40B4-BE49-F238E27FC236}">
                <a16:creationId xmlns:a16="http://schemas.microsoft.com/office/drawing/2014/main" id="{BA58DD68-D1B0-1691-43B9-E514381B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82"/>
          <a:stretch/>
        </p:blipFill>
        <p:spPr bwMode="auto">
          <a:xfrm>
            <a:off x="20" y="10"/>
            <a:ext cx="6857980" cy="99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62AC380-4A14-3B3B-4C89-0B22742BE18E}"/>
              </a:ext>
            </a:extLst>
          </p:cNvPr>
          <p:cNvSpPr txBox="1"/>
          <p:nvPr/>
        </p:nvSpPr>
        <p:spPr>
          <a:xfrm>
            <a:off x="1063487" y="3586371"/>
            <a:ext cx="4731026" cy="2123658"/>
          </a:xfrm>
          <a:prstGeom prst="rect">
            <a:avLst/>
          </a:prstGeom>
          <a:noFill/>
          <a:ln w="28575">
            <a:solidFill>
              <a:schemeClr val="bg2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4400" b="1" u="sng" dirty="0">
                <a:solidFill>
                  <a:schemeClr val="bg2"/>
                </a:solidFill>
                <a:latin typeface="Cursive standard" pitchFamily="2" charset="0"/>
              </a:rPr>
              <a:t>…d’éducation culturelle et artistique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CBB0CFF-A58B-4259-AD40-19DF2EF20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100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137170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3A71789-086F-E562-184E-B355D5906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3997" y="1523999"/>
            <a:ext cx="9906000" cy="6858001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04132F3-B632-F9A7-F40C-62299BD02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101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619678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5467BF6-8915-E9B1-2F84-FEB869156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3999" y="1524000"/>
            <a:ext cx="9906000" cy="6858002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8F459CB-4FCC-A1C1-40BE-3DC084793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102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943977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67F3589-06AA-54BA-0152-FBC7E3AF7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3997" y="1523999"/>
            <a:ext cx="9906000" cy="6858001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A4920F2-B2FF-E38A-4C65-09F33F860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103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854617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241198A-6F13-19BA-3E0E-B124AE74E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3998" y="1524000"/>
            <a:ext cx="9906000" cy="6857998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49E488B-D48B-AA99-4B47-4370A436B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104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091818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A4D5F77-6BC6-2949-008A-65BD31658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3999" y="1524000"/>
            <a:ext cx="9906000" cy="6858002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A63ED5D-541F-7C26-11CE-39E99F0D4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105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628927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3876005-B67D-C190-6D7F-0DDC560CD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3999" y="1524000"/>
            <a:ext cx="9906000" cy="6858002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6EF78DC-F156-630E-4A6F-A78C3BE6C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106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855337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Cartoon Space Technology Background | Beautiful abstract art,  Technology background, Outer space wallpaper">
            <a:extLst>
              <a:ext uri="{FF2B5EF4-FFF2-40B4-BE49-F238E27FC236}">
                <a16:creationId xmlns:a16="http://schemas.microsoft.com/office/drawing/2014/main" id="{BA58DD68-D1B0-1691-43B9-E514381B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82"/>
          <a:stretch/>
        </p:blipFill>
        <p:spPr bwMode="auto">
          <a:xfrm>
            <a:off x="20" y="10"/>
            <a:ext cx="6857980" cy="99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62AC380-4A14-3B3B-4C89-0B22742BE18E}"/>
              </a:ext>
            </a:extLst>
          </p:cNvPr>
          <p:cNvSpPr txBox="1"/>
          <p:nvPr/>
        </p:nvSpPr>
        <p:spPr>
          <a:xfrm>
            <a:off x="1063487" y="3586371"/>
            <a:ext cx="4731026" cy="2123658"/>
          </a:xfrm>
          <a:prstGeom prst="rect">
            <a:avLst/>
          </a:prstGeom>
          <a:noFill/>
          <a:ln w="28575">
            <a:solidFill>
              <a:schemeClr val="bg2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4400" b="1" u="sng" dirty="0">
                <a:solidFill>
                  <a:schemeClr val="bg2"/>
                </a:solidFill>
                <a:latin typeface="Cursive standard" pitchFamily="2" charset="0"/>
              </a:rPr>
              <a:t>…d’éducation à la philosophie et à la citoyenneté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595B78D-4E29-CF28-0437-430F53F50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107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562659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DD3365B-E16F-E82A-343B-7B16D26B2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3997" y="1523999"/>
            <a:ext cx="9906000" cy="6858001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88C2489-786B-3544-8B31-3320D1985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108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425954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10FD6B5-45B0-CB5D-28C7-85820C941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3998" y="1523997"/>
            <a:ext cx="9906000" cy="6858003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87F16B8-8FB5-DAE7-1381-1F14BB62C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109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981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Cartoon Space Technology Background | Beautiful abstract art,  Technology background, Outer space wallpaper">
            <a:extLst>
              <a:ext uri="{FF2B5EF4-FFF2-40B4-BE49-F238E27FC236}">
                <a16:creationId xmlns:a16="http://schemas.microsoft.com/office/drawing/2014/main" id="{BA58DD68-D1B0-1691-43B9-E514381B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82"/>
          <a:stretch/>
        </p:blipFill>
        <p:spPr bwMode="auto">
          <a:xfrm>
            <a:off x="20" y="10"/>
            <a:ext cx="6857980" cy="99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62AC380-4A14-3B3B-4C89-0B22742BE18E}"/>
              </a:ext>
            </a:extLst>
          </p:cNvPr>
          <p:cNvSpPr txBox="1"/>
          <p:nvPr/>
        </p:nvSpPr>
        <p:spPr>
          <a:xfrm>
            <a:off x="1063487" y="4229725"/>
            <a:ext cx="4731026" cy="769441"/>
          </a:xfrm>
          <a:prstGeom prst="rect">
            <a:avLst/>
          </a:prstGeom>
          <a:noFill/>
          <a:ln w="28575">
            <a:solidFill>
              <a:schemeClr val="bg2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4400" b="1" u="sng" dirty="0">
                <a:solidFill>
                  <a:schemeClr val="bg2"/>
                </a:solidFill>
                <a:latin typeface="Cursive standard" pitchFamily="2" charset="0"/>
              </a:rPr>
              <a:t>…à l’année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E7C942D-52F8-22D1-55EF-D3B65EB9D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299963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E4146CB-EBF4-7AAF-FC65-4D37C15B5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3998" y="1524000"/>
            <a:ext cx="9906000" cy="6857998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EC44EF8-AEFD-DC52-E3AE-907C721A4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939973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1D09DB8-07BC-1BD1-E61E-02DDC1AB3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3999" y="1524000"/>
            <a:ext cx="9906000" cy="6858002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1F2A98B-DBDE-A8C3-B42D-93844100E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598240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Cartoon Space Technology Background | Beautiful abstract art,  Technology background, Outer space wallpaper">
            <a:extLst>
              <a:ext uri="{FF2B5EF4-FFF2-40B4-BE49-F238E27FC236}">
                <a16:creationId xmlns:a16="http://schemas.microsoft.com/office/drawing/2014/main" id="{BA58DD68-D1B0-1691-43B9-E514381B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82"/>
          <a:stretch/>
        </p:blipFill>
        <p:spPr bwMode="auto">
          <a:xfrm>
            <a:off x="20" y="10"/>
            <a:ext cx="6857980" cy="99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62AC380-4A14-3B3B-4C89-0B22742BE18E}"/>
              </a:ext>
            </a:extLst>
          </p:cNvPr>
          <p:cNvSpPr txBox="1"/>
          <p:nvPr/>
        </p:nvSpPr>
        <p:spPr>
          <a:xfrm>
            <a:off x="1063487" y="3586371"/>
            <a:ext cx="4731026" cy="2123658"/>
          </a:xfrm>
          <a:prstGeom prst="rect">
            <a:avLst/>
          </a:prstGeom>
          <a:noFill/>
          <a:ln w="28575">
            <a:solidFill>
              <a:schemeClr val="bg2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4400" b="1" u="sng" dirty="0">
                <a:solidFill>
                  <a:schemeClr val="bg2"/>
                </a:solidFill>
                <a:latin typeface="Cursive standard" pitchFamily="2" charset="0"/>
              </a:rPr>
              <a:t>…d’éducation physique et à la santé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BE2ACAC-D951-0BB4-0333-07037D5A7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046586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326070D-62E6-46A0-C45E-BAE32D04C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3998" y="1524000"/>
            <a:ext cx="9906000" cy="6857998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023BCDD-6896-502C-FEB5-86BF93A2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729780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DD38B4D-5306-CCC8-3FDD-09C6BB39F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3999" y="1524000"/>
            <a:ext cx="9906000" cy="6858002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566DE76-2B76-16E2-48C7-8C669D619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789299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3FC5059-86E9-4E96-CF6A-B505E1F7B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3998" y="1524000"/>
            <a:ext cx="9906000" cy="6857998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222A3A3-1737-B26E-32A3-F5DFD528B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56255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E835E17-02B3-3943-3614-9B04B1FEA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3998" y="1524000"/>
            <a:ext cx="9906000" cy="6857998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A1FE23C-BE49-214E-7132-9FBE3BE75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050890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24DC27C-8AA1-679F-49E3-500FEB7A5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3999" y="1523999"/>
            <a:ext cx="9905999" cy="6857998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EB4F0F6-3EB4-22B3-52AF-3D6E5C1C6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362565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Cartoon Space Technology Background | Beautiful abstract art,  Technology background, Outer space wallpaper">
            <a:extLst>
              <a:ext uri="{FF2B5EF4-FFF2-40B4-BE49-F238E27FC236}">
                <a16:creationId xmlns:a16="http://schemas.microsoft.com/office/drawing/2014/main" id="{BA58DD68-D1B0-1691-43B9-E514381B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82"/>
          <a:stretch/>
        </p:blipFill>
        <p:spPr bwMode="auto">
          <a:xfrm>
            <a:off x="20" y="10"/>
            <a:ext cx="6857980" cy="99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62AC380-4A14-3B3B-4C89-0B22742BE18E}"/>
              </a:ext>
            </a:extLst>
          </p:cNvPr>
          <p:cNvSpPr txBox="1"/>
          <p:nvPr/>
        </p:nvSpPr>
        <p:spPr>
          <a:xfrm>
            <a:off x="1063487" y="4568279"/>
            <a:ext cx="4731026" cy="769441"/>
          </a:xfrm>
          <a:prstGeom prst="rect">
            <a:avLst/>
          </a:prstGeom>
          <a:noFill/>
          <a:ln w="28575">
            <a:solidFill>
              <a:schemeClr val="bg2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4400" b="1" u="sng" dirty="0">
                <a:solidFill>
                  <a:schemeClr val="bg2"/>
                </a:solidFill>
                <a:latin typeface="Cursive standard" pitchFamily="2" charset="0"/>
              </a:rPr>
              <a:t>…d’éveil aux langues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B5D21E5-CE46-7F5B-4A6A-F102C758B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061058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1A23C45-5BCD-D446-C5E3-7F7B215EF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4000" y="1524000"/>
            <a:ext cx="9906000" cy="68580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7D9213E-1B46-5CF3-8125-7132B0600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3835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18B1924-F2EE-3B74-5CE5-85C70EBA2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12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442219C-D3D5-301E-92C4-99B401FA5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4000" y="1523999"/>
            <a:ext cx="99060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7131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3229CA2-E63B-9995-F414-DE60A841B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3997" y="1523999"/>
            <a:ext cx="9906000" cy="6858001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33509BA-E820-59AC-368F-4A5A482CC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55593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3D4EB8A-4DDC-A3E1-388C-3C98A245F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3997" y="1523999"/>
            <a:ext cx="9906000" cy="6858001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B40BF33-44BF-8222-7389-0E98A47B9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357381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27054E1-6D7C-3886-B1DA-B7A56D514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3998" y="1524000"/>
            <a:ext cx="9906000" cy="6857998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06F92A2-1D8C-26C0-3361-166104711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736901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Cartoon Space Technology Background | Beautiful abstract art,  Technology background, Outer space wallpaper">
            <a:extLst>
              <a:ext uri="{FF2B5EF4-FFF2-40B4-BE49-F238E27FC236}">
                <a16:creationId xmlns:a16="http://schemas.microsoft.com/office/drawing/2014/main" id="{BA58DD68-D1B0-1691-43B9-E514381B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82"/>
          <a:stretch/>
        </p:blipFill>
        <p:spPr bwMode="auto">
          <a:xfrm>
            <a:off x="20" y="10"/>
            <a:ext cx="6857980" cy="99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62AC380-4A14-3B3B-4C89-0B22742BE18E}"/>
              </a:ext>
            </a:extLst>
          </p:cNvPr>
          <p:cNvSpPr txBox="1"/>
          <p:nvPr/>
        </p:nvSpPr>
        <p:spPr>
          <a:xfrm>
            <a:off x="1063487" y="3891171"/>
            <a:ext cx="4731026" cy="2123658"/>
          </a:xfrm>
          <a:prstGeom prst="rect">
            <a:avLst/>
          </a:prstGeom>
          <a:noFill/>
          <a:ln w="28575">
            <a:solidFill>
              <a:schemeClr val="bg2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4400" b="1" u="sng" dirty="0">
                <a:solidFill>
                  <a:schemeClr val="bg2"/>
                </a:solidFill>
                <a:latin typeface="Cursive standard" pitchFamily="2" charset="0"/>
              </a:rPr>
              <a:t>…de formation manuelle, technique et technologique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8C23201-E8C4-B8EB-29D0-1D84E9C7C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401250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D8C2234-EDBD-9181-F48A-91990E82E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3998" y="1523999"/>
            <a:ext cx="9906000" cy="6857999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2C11510-F7A4-7311-8F2E-BD174C0BF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445244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000036E-03DF-B64F-05C4-817AFAF16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3999" y="1524000"/>
            <a:ext cx="9906000" cy="6858002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FC439E1-A7B5-456F-03C9-3F30E5F08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214049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3494083-68A2-9AFE-D832-ABFC7C166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3998" y="1524000"/>
            <a:ext cx="9906000" cy="6857998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19E7C6C-2489-3560-51BF-8DED37966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191414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Cartoon Space Technology Background | Beautiful abstract art,  Technology background, Outer space wallpaper">
            <a:extLst>
              <a:ext uri="{FF2B5EF4-FFF2-40B4-BE49-F238E27FC236}">
                <a16:creationId xmlns:a16="http://schemas.microsoft.com/office/drawing/2014/main" id="{BA58DD68-D1B0-1691-43B9-E514381B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82"/>
          <a:stretch/>
        </p:blipFill>
        <p:spPr bwMode="auto">
          <a:xfrm>
            <a:off x="20" y="10"/>
            <a:ext cx="6857980" cy="99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62AC380-4A14-3B3B-4C89-0B22742BE18E}"/>
              </a:ext>
            </a:extLst>
          </p:cNvPr>
          <p:cNvSpPr txBox="1"/>
          <p:nvPr/>
        </p:nvSpPr>
        <p:spPr>
          <a:xfrm>
            <a:off x="1063487" y="4413685"/>
            <a:ext cx="4731026" cy="769441"/>
          </a:xfrm>
          <a:prstGeom prst="rect">
            <a:avLst/>
          </a:prstGeom>
          <a:noFill/>
          <a:ln w="28575">
            <a:solidFill>
              <a:schemeClr val="bg2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4400" b="1" u="sng" dirty="0">
                <a:solidFill>
                  <a:schemeClr val="bg2"/>
                </a:solidFill>
                <a:latin typeface="Cursive standard" pitchFamily="2" charset="0"/>
              </a:rPr>
              <a:t>…de religion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D50F50C-051D-4737-F25C-3A6F6B776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551818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F0570D9-829D-2439-D590-21ADE8AD4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4000" y="1524000"/>
            <a:ext cx="9906000" cy="68580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D5AB533-E96C-1A7D-EA9E-2FD34C63A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663358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420B8A6-4104-73B0-8F71-A2BABE8D1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3997" y="1523999"/>
            <a:ext cx="9906000" cy="6858001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348E1A2-D280-75E8-E65F-6582EC47B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0795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Cartoon Space Technology Background | Beautiful abstract art,  Technology background, Outer space wallpaper">
            <a:extLst>
              <a:ext uri="{FF2B5EF4-FFF2-40B4-BE49-F238E27FC236}">
                <a16:creationId xmlns:a16="http://schemas.microsoft.com/office/drawing/2014/main" id="{BA58DD68-D1B0-1691-43B9-E514381B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82"/>
          <a:stretch/>
        </p:blipFill>
        <p:spPr bwMode="auto">
          <a:xfrm>
            <a:off x="20" y="10"/>
            <a:ext cx="6857980" cy="99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62AC380-4A14-3B3B-4C89-0B22742BE18E}"/>
              </a:ext>
            </a:extLst>
          </p:cNvPr>
          <p:cNvSpPr txBox="1"/>
          <p:nvPr/>
        </p:nvSpPr>
        <p:spPr>
          <a:xfrm>
            <a:off x="1063487" y="4229725"/>
            <a:ext cx="4731026" cy="769441"/>
          </a:xfrm>
          <a:prstGeom prst="rect">
            <a:avLst/>
          </a:prstGeom>
          <a:noFill/>
          <a:ln w="28575">
            <a:solidFill>
              <a:schemeClr val="bg2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4400" b="1" u="sng" dirty="0">
                <a:solidFill>
                  <a:schemeClr val="bg2"/>
                </a:solidFill>
                <a:latin typeface="Cursive standard" pitchFamily="2" charset="0"/>
              </a:rPr>
              <a:t>…au mois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E7C942D-52F8-22D1-55EF-D3B65EB9D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778142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D466048-502B-0130-9177-F0E586663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3997" y="1523999"/>
            <a:ext cx="9906000" cy="6858001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DBBD870-9430-20E8-4E1B-E765C7514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115511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2423701-3470-A551-74FA-275A5B29D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3998" y="1524000"/>
            <a:ext cx="9906000" cy="6857998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F661F2E-1B42-14B2-3D0E-F00FD8CE4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409137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0767032-2C37-B62D-4C29-87983AA55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3998" y="1524000"/>
            <a:ext cx="9906000" cy="6857998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B27A355-0461-5617-3163-FB7CDCE7F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420017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8ECD48A-5B8F-1C4E-848D-0FBA07D10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3997" y="1523999"/>
            <a:ext cx="9906000" cy="6858001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0AF07CC-F524-CFD0-4A18-842F175D6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636602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Cartoon Space Technology Background | Beautiful abstract art,  Technology background, Outer space wallpaper">
            <a:extLst>
              <a:ext uri="{FF2B5EF4-FFF2-40B4-BE49-F238E27FC236}">
                <a16:creationId xmlns:a16="http://schemas.microsoft.com/office/drawing/2014/main" id="{BA58DD68-D1B0-1691-43B9-E514381B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82"/>
          <a:stretch/>
        </p:blipFill>
        <p:spPr bwMode="auto">
          <a:xfrm>
            <a:off x="20" y="10"/>
            <a:ext cx="6857980" cy="99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62AC380-4A14-3B3B-4C89-0B22742BE18E}"/>
              </a:ext>
            </a:extLst>
          </p:cNvPr>
          <p:cNvSpPr txBox="1"/>
          <p:nvPr/>
        </p:nvSpPr>
        <p:spPr>
          <a:xfrm>
            <a:off x="1063487" y="4413685"/>
            <a:ext cx="4731026" cy="769441"/>
          </a:xfrm>
          <a:prstGeom prst="rect">
            <a:avLst/>
          </a:prstGeom>
          <a:noFill/>
          <a:ln w="28575">
            <a:solidFill>
              <a:schemeClr val="bg2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4400" b="1" u="sng" dirty="0">
                <a:solidFill>
                  <a:schemeClr val="bg2"/>
                </a:solidFill>
                <a:latin typeface="Cursive standard" pitchFamily="2" charset="0"/>
              </a:rPr>
              <a:t>…de sciences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20539ED-656D-B5F9-BFF6-4AEBEE36E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456199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654559D-5281-D0BD-CCE8-8FA62589F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3999" y="1524000"/>
            <a:ext cx="9906000" cy="6858002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C03E0A4-4410-DA52-9454-B6E4B343F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121766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7D19761-7406-6F0E-7887-EB570E1E0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3998" y="1524000"/>
            <a:ext cx="9906000" cy="6857998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E1B416-1E1D-E11B-8B8C-C7121EC25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099004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76F3A4E-11DF-9194-CC5A-9B031A4D6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4000" y="1524000"/>
            <a:ext cx="9906000" cy="6858000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DAF523-60BB-3B07-7763-6DD9BB5A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172210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B298E74-C326-77D0-3F92-BF5F4283C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4000" y="1524000"/>
            <a:ext cx="9906000" cy="6858000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ED3ED2-F80F-A17B-D2F1-D6A6A9098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385831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B811AEF-3FF2-518E-6492-1DE9B8D14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3998" y="1523997"/>
            <a:ext cx="9905999" cy="6858000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665478-E137-2627-497A-9CC3CB79C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7598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Cartoon Space Technology Background | Beautiful abstract art,  Technology background, Outer space wallpaper">
            <a:extLst>
              <a:ext uri="{FF2B5EF4-FFF2-40B4-BE49-F238E27FC236}">
                <a16:creationId xmlns:a16="http://schemas.microsoft.com/office/drawing/2014/main" id="{BA58DD68-D1B0-1691-43B9-E514381B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82"/>
          <a:stretch/>
        </p:blipFill>
        <p:spPr bwMode="auto">
          <a:xfrm>
            <a:off x="20" y="10"/>
            <a:ext cx="6857980" cy="99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5D8C430-9BEA-D9B7-6523-0E0DA0C7A4D4}"/>
              </a:ext>
            </a:extLst>
          </p:cNvPr>
          <p:cNvSpPr/>
          <p:nvPr/>
        </p:nvSpPr>
        <p:spPr>
          <a:xfrm>
            <a:off x="212035" y="185529"/>
            <a:ext cx="6427304" cy="9501809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E2E6AA54-E2B6-70DB-EFD3-441899A047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214456"/>
              </p:ext>
            </p:extLst>
          </p:nvPr>
        </p:nvGraphicFramePr>
        <p:xfrm>
          <a:off x="987137" y="547255"/>
          <a:ext cx="4883725" cy="4160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675">
                  <a:extLst>
                    <a:ext uri="{9D8B030D-6E8A-4147-A177-3AD203B41FA5}">
                      <a16:colId xmlns:a16="http://schemas.microsoft.com/office/drawing/2014/main" val="3609290851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3945789308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3732797675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291939771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205266020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2716280759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152291484"/>
                    </a:ext>
                  </a:extLst>
                </a:gridCol>
              </a:tblGrid>
              <a:tr h="594360">
                <a:tc gridSpan="7">
                  <a:txBody>
                    <a:bodyPr/>
                    <a:lstStyle/>
                    <a:p>
                      <a:pPr algn="ctr"/>
                      <a:r>
                        <a:rPr lang="fr-BE" sz="1800" u="sng" dirty="0">
                          <a:latin typeface="Cursive standard" pitchFamily="2" charset="0"/>
                        </a:rPr>
                        <a:t>Janvier</a:t>
                      </a:r>
                      <a:endParaRPr lang="fr-BE" sz="1600" u="sng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4789668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76014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fr-BE" dirty="0"/>
                        <a:t>2.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3.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4.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5.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6.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7.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8.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123277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fr-BE" dirty="0"/>
                        <a:t>9.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10.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11.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12.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13.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14.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15.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3059024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fr-BE" dirty="0"/>
                        <a:t>16.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17.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18.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19.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20.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21.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22.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419671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fr-BE" dirty="0"/>
                        <a:t>23.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24.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25.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26.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27.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28.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29.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4498077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fr-BE" dirty="0"/>
                        <a:t>30.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31.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9674655"/>
                  </a:ext>
                </a:extLst>
              </a:tr>
            </a:tbl>
          </a:graphicData>
        </a:graphic>
      </p:graphicFrame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226CFB6-8255-6DA3-1FF0-CAE88C4139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1821013"/>
              </p:ext>
            </p:extLst>
          </p:nvPr>
        </p:nvGraphicFramePr>
        <p:xfrm>
          <a:off x="987137" y="5414476"/>
          <a:ext cx="4883725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675">
                  <a:extLst>
                    <a:ext uri="{9D8B030D-6E8A-4147-A177-3AD203B41FA5}">
                      <a16:colId xmlns:a16="http://schemas.microsoft.com/office/drawing/2014/main" val="3609290851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3945789308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3732797675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291939771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205266020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2716280759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152291484"/>
                    </a:ext>
                  </a:extLst>
                </a:gridCol>
              </a:tblGrid>
              <a:tr h="594360">
                <a:tc gridSpan="7">
                  <a:txBody>
                    <a:bodyPr/>
                    <a:lstStyle/>
                    <a:p>
                      <a:pPr algn="ctr"/>
                      <a:r>
                        <a:rPr lang="fr-BE" sz="1800" u="sng" dirty="0">
                          <a:latin typeface="Cursive standard" pitchFamily="2" charset="0"/>
                        </a:rPr>
                        <a:t>Février</a:t>
                      </a:r>
                      <a:endParaRPr lang="fr-BE" sz="1600" u="sng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sz="1600" u="sng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sz="1600" u="sng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sz="1600" u="sng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sz="1600" u="sng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sz="1600" u="sng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sz="1600" u="sng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789668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3.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4.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5.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76014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fr-BE" dirty="0"/>
                        <a:t>6.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7.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8.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9.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10.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11.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12.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123277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fr-BE" dirty="0"/>
                        <a:t>13.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14.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15.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16.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17.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18.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19.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3059024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fr-BE" dirty="0"/>
                        <a:t>20.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21.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22.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23.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24.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25.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26.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419671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fr-BE" dirty="0"/>
                        <a:t>27.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28.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4498077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F4CE1049-C32F-A947-E423-4ED9141EE973}"/>
              </a:ext>
            </a:extLst>
          </p:cNvPr>
          <p:cNvSpPr txBox="1"/>
          <p:nvPr/>
        </p:nvSpPr>
        <p:spPr>
          <a:xfrm>
            <a:off x="2452254" y="4830293"/>
            <a:ext cx="1953491" cy="461665"/>
          </a:xfrm>
          <a:prstGeom prst="rect">
            <a:avLst/>
          </a:prstGeom>
          <a:noFill/>
          <a:ln>
            <a:solidFill>
              <a:schemeClr val="accent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400" dirty="0">
                <a:latin typeface="Cursive standard" pitchFamily="2" charset="0"/>
              </a:rPr>
              <a:t>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44825A-EB90-20EC-6EC6-5BC2A3DC5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76646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42037212-6DD6-CC31-326C-D557849C7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3998" y="1524000"/>
            <a:ext cx="9906000" cy="6857998"/>
          </a:xfrm>
          <a:prstGeom prst="rect">
            <a:avLst/>
          </a:prstGeom>
        </p:spPr>
      </p:pic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19AD562E-6C73-4FD3-5BC8-FF4B5C282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986662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C72A9D8-E9D6-EDBF-F622-369515F0B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3998" y="1524000"/>
            <a:ext cx="9906000" cy="6857998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53E89A-1C65-53D0-3B29-F3DE3B3C2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375016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F84663F-8995-C84E-3A1F-4C79EECA9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3998" y="1524000"/>
            <a:ext cx="9906000" cy="6857998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025DF9-2497-B432-7FA6-F28107DA8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434095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Cartoon Space Technology Background | Beautiful abstract art,  Technology background, Outer space wallpaper">
            <a:extLst>
              <a:ext uri="{FF2B5EF4-FFF2-40B4-BE49-F238E27FC236}">
                <a16:creationId xmlns:a16="http://schemas.microsoft.com/office/drawing/2014/main" id="{BA58DD68-D1B0-1691-43B9-E514381B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82"/>
          <a:stretch/>
        </p:blipFill>
        <p:spPr bwMode="auto">
          <a:xfrm>
            <a:off x="20" y="10"/>
            <a:ext cx="6857980" cy="99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62AC380-4A14-3B3B-4C89-0B22742BE18E}"/>
              </a:ext>
            </a:extLst>
          </p:cNvPr>
          <p:cNvSpPr txBox="1"/>
          <p:nvPr/>
        </p:nvSpPr>
        <p:spPr>
          <a:xfrm>
            <a:off x="1063487" y="4229725"/>
            <a:ext cx="4731026" cy="1446550"/>
          </a:xfrm>
          <a:prstGeom prst="rect">
            <a:avLst/>
          </a:prstGeom>
          <a:noFill/>
          <a:ln w="28575">
            <a:solidFill>
              <a:schemeClr val="bg2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4400" b="1" u="sng" dirty="0">
                <a:solidFill>
                  <a:schemeClr val="bg2"/>
                </a:solidFill>
                <a:latin typeface="Cursive standard" pitchFamily="2" charset="0"/>
              </a:rPr>
              <a:t>…de sciences humaines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4014681-5A0C-337B-11E1-9326699A6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429951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E5392F6-B712-1F75-B8C7-F155610C6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3999" y="1524000"/>
            <a:ext cx="9906000" cy="6858002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5B603A5-0792-EEFC-1BF1-2BD00D7A9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723508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5400F31-5D8D-4B11-3823-EAA4FBA16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4000" y="1524000"/>
            <a:ext cx="9906000" cy="6858000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25469B-70F6-0890-4C03-0A2DFC524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937785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9C1D7F2-CD20-6700-372B-1339F9BD6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3998" y="1524000"/>
            <a:ext cx="9906000" cy="6857998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FD3685-A28F-3445-3934-6DC2AB6A6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520372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0970580-A40D-B551-2A8F-EB668A9FC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4000" y="1524000"/>
            <a:ext cx="9906000" cy="6858000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EAE176-FE8E-01B4-EAA5-FBB942047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603818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B0C1AEB-63A4-311E-7822-5621F6EDE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3999" y="1523998"/>
            <a:ext cx="9905999" cy="6858000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F10D47-7041-A109-A763-D8E14E45B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938832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A7D79BF-E68D-B75C-7F34-260959A88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4000" y="1524000"/>
            <a:ext cx="9906000" cy="6858000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F27C4BE-4016-381C-15D8-A833ECA7F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1522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Cartoon Space Technology Background | Beautiful abstract art,  Technology background, Outer space wallpaper">
            <a:extLst>
              <a:ext uri="{FF2B5EF4-FFF2-40B4-BE49-F238E27FC236}">
                <a16:creationId xmlns:a16="http://schemas.microsoft.com/office/drawing/2014/main" id="{BA58DD68-D1B0-1691-43B9-E514381B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82"/>
          <a:stretch/>
        </p:blipFill>
        <p:spPr bwMode="auto">
          <a:xfrm>
            <a:off x="20" y="10"/>
            <a:ext cx="6857980" cy="99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5D8C430-9BEA-D9B7-6523-0E0DA0C7A4D4}"/>
              </a:ext>
            </a:extLst>
          </p:cNvPr>
          <p:cNvSpPr/>
          <p:nvPr/>
        </p:nvSpPr>
        <p:spPr>
          <a:xfrm>
            <a:off x="212035" y="185529"/>
            <a:ext cx="6427304" cy="9501809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E2E6AA54-E2B6-70DB-EFD3-441899A047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4328984"/>
              </p:ext>
            </p:extLst>
          </p:nvPr>
        </p:nvGraphicFramePr>
        <p:xfrm>
          <a:off x="987137" y="547255"/>
          <a:ext cx="4883725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675">
                  <a:extLst>
                    <a:ext uri="{9D8B030D-6E8A-4147-A177-3AD203B41FA5}">
                      <a16:colId xmlns:a16="http://schemas.microsoft.com/office/drawing/2014/main" val="3609290851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3945789308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3732797675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291939771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205266020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2716280759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152291484"/>
                    </a:ext>
                  </a:extLst>
                </a:gridCol>
              </a:tblGrid>
              <a:tr h="594360">
                <a:tc gridSpan="7">
                  <a:txBody>
                    <a:bodyPr/>
                    <a:lstStyle/>
                    <a:p>
                      <a:pPr algn="ctr"/>
                      <a:r>
                        <a:rPr lang="fr-BE" sz="1800" u="sng" dirty="0">
                          <a:latin typeface="Cursive standard" pitchFamily="2" charset="0"/>
                        </a:rPr>
                        <a:t>Mars</a:t>
                      </a:r>
                      <a:endParaRPr lang="fr-BE" sz="1600" u="sng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4789668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3.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4.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5.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76014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fr-BE" dirty="0"/>
                        <a:t>6.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7.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8.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9.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10.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11.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12.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123277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fr-BE" dirty="0"/>
                        <a:t>13.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14.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15.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16.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17.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18.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19.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3059024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fr-BE" dirty="0"/>
                        <a:t>20.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21.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22.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23.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24.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25.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26.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419671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fr-BE" dirty="0"/>
                        <a:t>27.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28.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29.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30.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31.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4498077"/>
                  </a:ext>
                </a:extLst>
              </a:tr>
            </a:tbl>
          </a:graphicData>
        </a:graphic>
      </p:graphicFrame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226CFB6-8255-6DA3-1FF0-CAE88C4139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6356967"/>
              </p:ext>
            </p:extLst>
          </p:nvPr>
        </p:nvGraphicFramePr>
        <p:xfrm>
          <a:off x="987137" y="5340928"/>
          <a:ext cx="4883725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675">
                  <a:extLst>
                    <a:ext uri="{9D8B030D-6E8A-4147-A177-3AD203B41FA5}">
                      <a16:colId xmlns:a16="http://schemas.microsoft.com/office/drawing/2014/main" val="3609290851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3945789308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3732797675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291939771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205266020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2716280759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152291484"/>
                    </a:ext>
                  </a:extLst>
                </a:gridCol>
              </a:tblGrid>
              <a:tr h="594360">
                <a:tc gridSpan="7">
                  <a:txBody>
                    <a:bodyPr/>
                    <a:lstStyle/>
                    <a:p>
                      <a:pPr algn="ctr"/>
                      <a:r>
                        <a:rPr lang="fr-BE" sz="1800" u="sng" dirty="0">
                          <a:latin typeface="Cursive standard" pitchFamily="2" charset="0"/>
                        </a:rPr>
                        <a:t>Avril</a:t>
                      </a:r>
                      <a:endParaRPr lang="fr-BE" sz="1600" u="sng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sz="1600" u="sng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sz="1600" u="sng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sz="1600" u="sng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sz="1600" u="sng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sz="1600" u="sng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sz="1600" u="sng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789668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76014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fr-BE" dirty="0"/>
                        <a:t>3.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4.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5.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6.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7.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8.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9.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123277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fr-BE" dirty="0"/>
                        <a:t>10.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11.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12.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13.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14.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15.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16.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3059024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fr-BE" dirty="0"/>
                        <a:t>17.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18.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19.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20.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21.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22.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23.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419671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fr-BE" dirty="0"/>
                        <a:t>24.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25.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26.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27.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28.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29.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30.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4498077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E7B3196B-E9BF-3ACA-BDFE-7DCB68028144}"/>
              </a:ext>
            </a:extLst>
          </p:cNvPr>
          <p:cNvSpPr txBox="1"/>
          <p:nvPr/>
        </p:nvSpPr>
        <p:spPr>
          <a:xfrm>
            <a:off x="2452254" y="4496339"/>
            <a:ext cx="1953491" cy="461665"/>
          </a:xfrm>
          <a:prstGeom prst="rect">
            <a:avLst/>
          </a:prstGeom>
          <a:noFill/>
          <a:ln>
            <a:solidFill>
              <a:schemeClr val="accent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400" dirty="0">
                <a:latin typeface="Cursive standard" pitchFamily="2" charset="0"/>
              </a:rPr>
              <a:t>2023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3BB791F-1AF9-FA5B-686F-7D41E59E5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82660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4DC0282-8474-B861-A93B-38845C925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4000" y="1524000"/>
            <a:ext cx="9906000" cy="6858000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1CA653-FC4D-9498-9E54-17002A9E5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485287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Cartoon Space Technology Background | Beautiful abstract art,  Technology background, Outer space wallpaper">
            <a:extLst>
              <a:ext uri="{FF2B5EF4-FFF2-40B4-BE49-F238E27FC236}">
                <a16:creationId xmlns:a16="http://schemas.microsoft.com/office/drawing/2014/main" id="{BA58DD68-D1B0-1691-43B9-E514381B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82"/>
          <a:stretch/>
        </p:blipFill>
        <p:spPr bwMode="auto">
          <a:xfrm>
            <a:off x="20" y="10"/>
            <a:ext cx="6857980" cy="99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62AC380-4A14-3B3B-4C89-0B22742BE18E}"/>
              </a:ext>
            </a:extLst>
          </p:cNvPr>
          <p:cNvSpPr txBox="1"/>
          <p:nvPr/>
        </p:nvSpPr>
        <p:spPr>
          <a:xfrm>
            <a:off x="1063487" y="4229725"/>
            <a:ext cx="4731026" cy="1446550"/>
          </a:xfrm>
          <a:prstGeom prst="rect">
            <a:avLst/>
          </a:prstGeom>
          <a:noFill/>
          <a:ln w="28575">
            <a:solidFill>
              <a:schemeClr val="bg2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4400" b="1" u="sng" dirty="0">
                <a:solidFill>
                  <a:schemeClr val="bg2"/>
                </a:solidFill>
                <a:latin typeface="Cursive standard" pitchFamily="2" charset="0"/>
              </a:rPr>
              <a:t>Les visées transversales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29E6FAA-3509-80DF-E2C9-4AF0389CE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48703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EC1ABD-4EDC-17E1-CFB8-D9E4288BC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3998" y="1524000"/>
            <a:ext cx="9906000" cy="6857998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299C095-0A00-C305-1DBB-2489D18A2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51930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B925B6FF-89C9-14F4-DA12-0C14226D1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3999" y="1523999"/>
            <a:ext cx="9905999" cy="6857998"/>
          </a:xfrm>
          <a:prstGeom prst="rect">
            <a:avLst/>
          </a:prstGeom>
        </p:spPr>
      </p:pic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A9C440B6-155F-3B1D-9662-E6FD461B5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418549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257ACC8-F42E-DECF-D59D-150EB89D3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3997" y="1523999"/>
            <a:ext cx="9906000" cy="6858001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F43DEC2-9FAB-DDBD-EEEE-F5EBDDC3E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205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Cartoon Space Technology Background | Beautiful abstract art,  Technology background, Outer space wallpaper">
            <a:extLst>
              <a:ext uri="{FF2B5EF4-FFF2-40B4-BE49-F238E27FC236}">
                <a16:creationId xmlns:a16="http://schemas.microsoft.com/office/drawing/2014/main" id="{BA58DD68-D1B0-1691-43B9-E514381B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82"/>
          <a:stretch/>
        </p:blipFill>
        <p:spPr bwMode="auto">
          <a:xfrm>
            <a:off x="20" y="10"/>
            <a:ext cx="6857980" cy="99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5D8C430-9BEA-D9B7-6523-0E0DA0C7A4D4}"/>
              </a:ext>
            </a:extLst>
          </p:cNvPr>
          <p:cNvSpPr/>
          <p:nvPr/>
        </p:nvSpPr>
        <p:spPr>
          <a:xfrm>
            <a:off x="212035" y="185529"/>
            <a:ext cx="6427304" cy="9501809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E2E6AA54-E2B6-70DB-EFD3-441899A047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7052618"/>
              </p:ext>
            </p:extLst>
          </p:nvPr>
        </p:nvGraphicFramePr>
        <p:xfrm>
          <a:off x="987137" y="547255"/>
          <a:ext cx="4883725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675">
                  <a:extLst>
                    <a:ext uri="{9D8B030D-6E8A-4147-A177-3AD203B41FA5}">
                      <a16:colId xmlns:a16="http://schemas.microsoft.com/office/drawing/2014/main" val="3609290851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3945789308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3732797675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291939771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205266020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2716280759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152291484"/>
                    </a:ext>
                  </a:extLst>
                </a:gridCol>
              </a:tblGrid>
              <a:tr h="594360">
                <a:tc gridSpan="7">
                  <a:txBody>
                    <a:bodyPr/>
                    <a:lstStyle/>
                    <a:p>
                      <a:pPr algn="ctr"/>
                      <a:r>
                        <a:rPr lang="fr-BE" sz="1800" u="sng" dirty="0">
                          <a:latin typeface="Cursive standard" pitchFamily="2" charset="0"/>
                        </a:rPr>
                        <a:t>Mai</a:t>
                      </a:r>
                      <a:endParaRPr lang="fr-BE" sz="1600" u="sng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4789668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fr-BE" dirty="0"/>
                        <a:t>1.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3.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4.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5.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6.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7.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76014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fr-BE" dirty="0"/>
                        <a:t>8.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9.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10.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11.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12.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13.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14.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123277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fr-BE" dirty="0"/>
                        <a:t>15.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16.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17.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18.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19.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20.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21.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3059024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fr-BE" dirty="0"/>
                        <a:t>22.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23.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24.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25.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26.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27.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28.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419671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fr-BE" dirty="0"/>
                        <a:t>29.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30.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31.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4498077"/>
                  </a:ext>
                </a:extLst>
              </a:tr>
            </a:tbl>
          </a:graphicData>
        </a:graphic>
      </p:graphicFrame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226CFB6-8255-6DA3-1FF0-CAE88C4139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820061"/>
              </p:ext>
            </p:extLst>
          </p:nvPr>
        </p:nvGraphicFramePr>
        <p:xfrm>
          <a:off x="987137" y="5340928"/>
          <a:ext cx="4883725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675">
                  <a:extLst>
                    <a:ext uri="{9D8B030D-6E8A-4147-A177-3AD203B41FA5}">
                      <a16:colId xmlns:a16="http://schemas.microsoft.com/office/drawing/2014/main" val="3609290851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3945789308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3732797675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291939771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205266020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2716280759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152291484"/>
                    </a:ext>
                  </a:extLst>
                </a:gridCol>
              </a:tblGrid>
              <a:tr h="594360">
                <a:tc gridSpan="7">
                  <a:txBody>
                    <a:bodyPr/>
                    <a:lstStyle/>
                    <a:p>
                      <a:pPr algn="ctr"/>
                      <a:r>
                        <a:rPr lang="fr-BE" sz="1800" u="sng" dirty="0">
                          <a:latin typeface="Cursive standard" pitchFamily="2" charset="0"/>
                        </a:rPr>
                        <a:t>Juin</a:t>
                      </a:r>
                      <a:endParaRPr lang="fr-BE" sz="1600" u="sng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sz="1600" u="sng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sz="1600" u="sng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sz="1600" u="sng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sz="1600" u="sng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sz="1600" u="sng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sz="1600" u="sng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789668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3.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4.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76014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fr-BE" dirty="0"/>
                        <a:t>5.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6.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7.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8.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9.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10.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11.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123277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fr-BE" dirty="0"/>
                        <a:t>12.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13.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14.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15.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16.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17.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18.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3059024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fr-BE" dirty="0"/>
                        <a:t>19.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20.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21.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22.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23.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24.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25.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419671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fr-BE" dirty="0"/>
                        <a:t>26.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27.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28.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29.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30.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4498077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4D87E6F8-62EB-F01B-C0F8-AE3C4FA2E70B}"/>
              </a:ext>
            </a:extLst>
          </p:cNvPr>
          <p:cNvSpPr txBox="1"/>
          <p:nvPr/>
        </p:nvSpPr>
        <p:spPr>
          <a:xfrm>
            <a:off x="2452254" y="4496339"/>
            <a:ext cx="1953491" cy="461665"/>
          </a:xfrm>
          <a:prstGeom prst="rect">
            <a:avLst/>
          </a:prstGeom>
          <a:noFill/>
          <a:ln>
            <a:solidFill>
              <a:schemeClr val="accent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400" dirty="0">
                <a:latin typeface="Cursive standard" pitchFamily="2" charset="0"/>
              </a:rPr>
              <a:t>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2F24C8-1AC5-187D-67D6-7CF48AAE6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348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Cartoon Space Technology Background | Beautiful abstract art,  Technology background, Outer space wallpaper">
            <a:extLst>
              <a:ext uri="{FF2B5EF4-FFF2-40B4-BE49-F238E27FC236}">
                <a16:creationId xmlns:a16="http://schemas.microsoft.com/office/drawing/2014/main" id="{BA58DD68-D1B0-1691-43B9-E514381B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82"/>
          <a:stretch/>
        </p:blipFill>
        <p:spPr bwMode="auto">
          <a:xfrm>
            <a:off x="20" y="10"/>
            <a:ext cx="6857980" cy="99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5D8C430-9BEA-D9B7-6523-0E0DA0C7A4D4}"/>
              </a:ext>
            </a:extLst>
          </p:cNvPr>
          <p:cNvSpPr/>
          <p:nvPr/>
        </p:nvSpPr>
        <p:spPr>
          <a:xfrm>
            <a:off x="212035" y="185529"/>
            <a:ext cx="6427304" cy="9501809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E2E6AA54-E2B6-70DB-EFD3-441899A047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619511"/>
              </p:ext>
            </p:extLst>
          </p:nvPr>
        </p:nvGraphicFramePr>
        <p:xfrm>
          <a:off x="983824" y="400158"/>
          <a:ext cx="4883725" cy="4160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675">
                  <a:extLst>
                    <a:ext uri="{9D8B030D-6E8A-4147-A177-3AD203B41FA5}">
                      <a16:colId xmlns:a16="http://schemas.microsoft.com/office/drawing/2014/main" val="3609290851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3945789308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3732797675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291939771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205266020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2716280759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152291484"/>
                    </a:ext>
                  </a:extLst>
                </a:gridCol>
              </a:tblGrid>
              <a:tr h="594360">
                <a:tc gridSpan="7">
                  <a:txBody>
                    <a:bodyPr/>
                    <a:lstStyle/>
                    <a:p>
                      <a:pPr algn="ctr"/>
                      <a:r>
                        <a:rPr lang="fr-BE" sz="1800" u="sng" dirty="0">
                          <a:latin typeface="Cursive standard" pitchFamily="2" charset="0"/>
                        </a:rPr>
                        <a:t>Juillet</a:t>
                      </a:r>
                      <a:endParaRPr lang="fr-BE" sz="1600" u="sng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4789668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76014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fr-BE" dirty="0"/>
                        <a:t>3.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4.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5.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6.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7.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8.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9.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123277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fr-BE" dirty="0"/>
                        <a:t>10.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11.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12.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13.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14.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15.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16.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3059024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fr-BE" dirty="0"/>
                        <a:t>17.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18.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19.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20.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21.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22.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23.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419671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fr-BE" dirty="0"/>
                        <a:t>24.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25.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26.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27.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28.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29.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30.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4498077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fr-BE" dirty="0"/>
                        <a:t>31.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0181314"/>
                  </a:ext>
                </a:extLst>
              </a:tr>
            </a:tbl>
          </a:graphicData>
        </a:graphic>
      </p:graphicFrame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226CFB6-8255-6DA3-1FF0-CAE88C4139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339870"/>
              </p:ext>
            </p:extLst>
          </p:nvPr>
        </p:nvGraphicFramePr>
        <p:xfrm>
          <a:off x="987137" y="5340928"/>
          <a:ext cx="4883725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675">
                  <a:extLst>
                    <a:ext uri="{9D8B030D-6E8A-4147-A177-3AD203B41FA5}">
                      <a16:colId xmlns:a16="http://schemas.microsoft.com/office/drawing/2014/main" val="3609290851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3945789308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3732797675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291939771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205266020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2716280759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152291484"/>
                    </a:ext>
                  </a:extLst>
                </a:gridCol>
              </a:tblGrid>
              <a:tr h="594360">
                <a:tc gridSpan="7">
                  <a:txBody>
                    <a:bodyPr/>
                    <a:lstStyle/>
                    <a:p>
                      <a:pPr algn="ctr"/>
                      <a:r>
                        <a:rPr lang="fr-BE" sz="1800" u="sng" dirty="0">
                          <a:latin typeface="Cursive standard" pitchFamily="2" charset="0"/>
                        </a:rPr>
                        <a:t>Aout</a:t>
                      </a:r>
                      <a:endParaRPr lang="fr-BE" sz="1600" u="sng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sz="1600" u="sng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sz="1600" u="sng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sz="1600" u="sng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sz="1600" u="sng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sz="1600" u="sng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sz="1600" u="sng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789668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3.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4.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5.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6.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76014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fr-BE" dirty="0"/>
                        <a:t>7.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8.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9.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10.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11.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12.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13.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123277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fr-BE" dirty="0"/>
                        <a:t>14.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15.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16.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17.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18.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19.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20.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3059024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fr-BE" dirty="0"/>
                        <a:t>21.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22.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23.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24.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25.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26.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27.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419671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fr-BE" dirty="0"/>
                        <a:t>28.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29.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30.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31.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4498077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044096C6-F089-9EC4-34A9-2495C7EDFEDD}"/>
              </a:ext>
            </a:extLst>
          </p:cNvPr>
          <p:cNvSpPr txBox="1"/>
          <p:nvPr/>
        </p:nvSpPr>
        <p:spPr>
          <a:xfrm>
            <a:off x="2452254" y="4722167"/>
            <a:ext cx="1953491" cy="461665"/>
          </a:xfrm>
          <a:prstGeom prst="rect">
            <a:avLst/>
          </a:prstGeom>
          <a:noFill/>
          <a:ln>
            <a:solidFill>
              <a:schemeClr val="accent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400" dirty="0">
                <a:latin typeface="Cursive standard" pitchFamily="2" charset="0"/>
              </a:rPr>
              <a:t>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C0C432-536E-4FA7-8CD3-01B5CE022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0641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Cartoon Space Technology Background | Beautiful abstract art,  Technology background, Outer space wallpaper">
            <a:extLst>
              <a:ext uri="{FF2B5EF4-FFF2-40B4-BE49-F238E27FC236}">
                <a16:creationId xmlns:a16="http://schemas.microsoft.com/office/drawing/2014/main" id="{BA58DD68-D1B0-1691-43B9-E514381B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82"/>
          <a:stretch/>
        </p:blipFill>
        <p:spPr bwMode="auto">
          <a:xfrm>
            <a:off x="20" y="10"/>
            <a:ext cx="6857980" cy="99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5D8C430-9BEA-D9B7-6523-0E0DA0C7A4D4}"/>
              </a:ext>
            </a:extLst>
          </p:cNvPr>
          <p:cNvSpPr/>
          <p:nvPr/>
        </p:nvSpPr>
        <p:spPr>
          <a:xfrm>
            <a:off x="212035" y="185529"/>
            <a:ext cx="6427304" cy="9501809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E2E6AA54-E2B6-70DB-EFD3-441899A047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511935"/>
              </p:ext>
            </p:extLst>
          </p:nvPr>
        </p:nvGraphicFramePr>
        <p:xfrm>
          <a:off x="983824" y="400158"/>
          <a:ext cx="4883725" cy="39640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675">
                  <a:extLst>
                    <a:ext uri="{9D8B030D-6E8A-4147-A177-3AD203B41FA5}">
                      <a16:colId xmlns:a16="http://schemas.microsoft.com/office/drawing/2014/main" val="3609290851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3945789308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3732797675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291939771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205266020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2716280759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152291484"/>
                    </a:ext>
                  </a:extLst>
                </a:gridCol>
              </a:tblGrid>
              <a:tr h="660671">
                <a:tc gridSpan="7">
                  <a:txBody>
                    <a:bodyPr/>
                    <a:lstStyle/>
                    <a:p>
                      <a:pPr algn="ctr"/>
                      <a:r>
                        <a:rPr lang="fr-BE" sz="1800" u="sng" dirty="0">
                          <a:latin typeface="Cursive standard" pitchFamily="2" charset="0"/>
                        </a:rPr>
                        <a:t>Septembre</a:t>
                      </a:r>
                      <a:endParaRPr lang="fr-BE" sz="1600" u="sng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4789668"/>
                  </a:ext>
                </a:extLst>
              </a:tr>
              <a:tr h="660671"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3.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760140"/>
                  </a:ext>
                </a:extLst>
              </a:tr>
              <a:tr h="660671">
                <a:tc>
                  <a:txBody>
                    <a:bodyPr/>
                    <a:lstStyle/>
                    <a:p>
                      <a:r>
                        <a:rPr lang="fr-BE" dirty="0"/>
                        <a:t>4.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5.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6.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7.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8.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9.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10.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123277"/>
                  </a:ext>
                </a:extLst>
              </a:tr>
              <a:tr h="660671">
                <a:tc>
                  <a:txBody>
                    <a:bodyPr/>
                    <a:lstStyle/>
                    <a:p>
                      <a:r>
                        <a:rPr lang="fr-BE" dirty="0"/>
                        <a:t>11.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12.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13.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14.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15.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16.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17.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3059024"/>
                  </a:ext>
                </a:extLst>
              </a:tr>
              <a:tr h="660671">
                <a:tc>
                  <a:txBody>
                    <a:bodyPr/>
                    <a:lstStyle/>
                    <a:p>
                      <a:r>
                        <a:rPr lang="fr-BE" dirty="0"/>
                        <a:t>18.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19.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20.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21.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22.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23.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24.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419671"/>
                  </a:ext>
                </a:extLst>
              </a:tr>
              <a:tr h="660671">
                <a:tc>
                  <a:txBody>
                    <a:bodyPr/>
                    <a:lstStyle/>
                    <a:p>
                      <a:r>
                        <a:rPr lang="fr-BE" dirty="0"/>
                        <a:t>25.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26.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27.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28.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29.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30.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4498077"/>
                  </a:ext>
                </a:extLst>
              </a:tr>
            </a:tbl>
          </a:graphicData>
        </a:graphic>
      </p:graphicFrame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226CFB6-8255-6DA3-1FF0-CAE88C4139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922"/>
              </p:ext>
            </p:extLst>
          </p:nvPr>
        </p:nvGraphicFramePr>
        <p:xfrm>
          <a:off x="983823" y="5160819"/>
          <a:ext cx="4883725" cy="4160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675">
                  <a:extLst>
                    <a:ext uri="{9D8B030D-6E8A-4147-A177-3AD203B41FA5}">
                      <a16:colId xmlns:a16="http://schemas.microsoft.com/office/drawing/2014/main" val="3609290851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3945789308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3732797675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291939771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205266020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2716280759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152291484"/>
                    </a:ext>
                  </a:extLst>
                </a:gridCol>
              </a:tblGrid>
              <a:tr h="594360">
                <a:tc gridSpan="7">
                  <a:txBody>
                    <a:bodyPr/>
                    <a:lstStyle/>
                    <a:p>
                      <a:pPr algn="ctr"/>
                      <a:r>
                        <a:rPr lang="fr-BE" sz="1800" u="sng" dirty="0">
                          <a:latin typeface="Cursive standard" pitchFamily="2" charset="0"/>
                        </a:rPr>
                        <a:t>Octobre</a:t>
                      </a:r>
                      <a:endParaRPr lang="fr-BE" sz="1600" u="sng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sz="1600" u="sng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sz="1600" u="sng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sz="1600" u="sng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sz="1600" u="sng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sz="1600" u="sng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sz="1600" u="sng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789668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76014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fr-BE" dirty="0"/>
                        <a:t>2.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3.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4.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5.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6.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7.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8.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123277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fr-BE" dirty="0"/>
                        <a:t>9.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10.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12.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13.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14.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15.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3059024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fr-BE" dirty="0"/>
                        <a:t>16.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17.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18.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19.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20.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21.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22.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419671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fr-BE" dirty="0"/>
                        <a:t>23.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24.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25.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26.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27.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28.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29.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4498077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fr-BE" dirty="0"/>
                        <a:t>30.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31.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496211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1814662-F67F-3AF7-1F62-56A4842D3E79}"/>
              </a:ext>
            </a:extLst>
          </p:cNvPr>
          <p:cNvSpPr txBox="1"/>
          <p:nvPr/>
        </p:nvSpPr>
        <p:spPr>
          <a:xfrm>
            <a:off x="2452254" y="4514348"/>
            <a:ext cx="1953491" cy="461665"/>
          </a:xfrm>
          <a:prstGeom prst="rect">
            <a:avLst/>
          </a:prstGeom>
          <a:noFill/>
          <a:ln>
            <a:solidFill>
              <a:schemeClr val="accent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400" dirty="0">
                <a:latin typeface="Cursive standard" pitchFamily="2" charset="0"/>
              </a:rPr>
              <a:t>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77A7D9-D495-F307-4772-CED8C4B01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9865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Cartoon Space Technology Background | Beautiful abstract art,  Technology background, Outer space wallpaper">
            <a:extLst>
              <a:ext uri="{FF2B5EF4-FFF2-40B4-BE49-F238E27FC236}">
                <a16:creationId xmlns:a16="http://schemas.microsoft.com/office/drawing/2014/main" id="{BA58DD68-D1B0-1691-43B9-E514381B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82"/>
          <a:stretch/>
        </p:blipFill>
        <p:spPr bwMode="auto">
          <a:xfrm>
            <a:off x="20" y="10"/>
            <a:ext cx="6857980" cy="99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5D8C430-9BEA-D9B7-6523-0E0DA0C7A4D4}"/>
              </a:ext>
            </a:extLst>
          </p:cNvPr>
          <p:cNvSpPr/>
          <p:nvPr/>
        </p:nvSpPr>
        <p:spPr>
          <a:xfrm>
            <a:off x="212035" y="185529"/>
            <a:ext cx="6427304" cy="9501809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E2E6AA54-E2B6-70DB-EFD3-441899A047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496418"/>
              </p:ext>
            </p:extLst>
          </p:nvPr>
        </p:nvGraphicFramePr>
        <p:xfrm>
          <a:off x="983824" y="400158"/>
          <a:ext cx="4883725" cy="39640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675">
                  <a:extLst>
                    <a:ext uri="{9D8B030D-6E8A-4147-A177-3AD203B41FA5}">
                      <a16:colId xmlns:a16="http://schemas.microsoft.com/office/drawing/2014/main" val="3609290851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3945789308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3732797675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291939771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205266020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2716280759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152291484"/>
                    </a:ext>
                  </a:extLst>
                </a:gridCol>
              </a:tblGrid>
              <a:tr h="660671">
                <a:tc gridSpan="7">
                  <a:txBody>
                    <a:bodyPr/>
                    <a:lstStyle/>
                    <a:p>
                      <a:pPr algn="ctr"/>
                      <a:r>
                        <a:rPr lang="fr-BE" sz="1800" u="sng" dirty="0">
                          <a:latin typeface="Cursive standard" pitchFamily="2" charset="0"/>
                        </a:rPr>
                        <a:t>Novembre</a:t>
                      </a:r>
                      <a:endParaRPr lang="fr-BE" sz="1600" u="sng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4789668"/>
                  </a:ext>
                </a:extLst>
              </a:tr>
              <a:tr h="660671"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3.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4.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5.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760140"/>
                  </a:ext>
                </a:extLst>
              </a:tr>
              <a:tr h="660671">
                <a:tc>
                  <a:txBody>
                    <a:bodyPr/>
                    <a:lstStyle/>
                    <a:p>
                      <a:r>
                        <a:rPr lang="fr-BE" dirty="0"/>
                        <a:t>6.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7.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8.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9.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10.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11.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12.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123277"/>
                  </a:ext>
                </a:extLst>
              </a:tr>
              <a:tr h="660671">
                <a:tc>
                  <a:txBody>
                    <a:bodyPr/>
                    <a:lstStyle/>
                    <a:p>
                      <a:r>
                        <a:rPr lang="fr-BE" dirty="0"/>
                        <a:t>13.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14.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15.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16.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17.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18.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19.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3059024"/>
                  </a:ext>
                </a:extLst>
              </a:tr>
              <a:tr h="660671">
                <a:tc>
                  <a:txBody>
                    <a:bodyPr/>
                    <a:lstStyle/>
                    <a:p>
                      <a:r>
                        <a:rPr lang="fr-BE" dirty="0"/>
                        <a:t>20.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21.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22.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23.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24.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25.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26.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419671"/>
                  </a:ext>
                </a:extLst>
              </a:tr>
              <a:tr h="660671">
                <a:tc>
                  <a:txBody>
                    <a:bodyPr/>
                    <a:lstStyle/>
                    <a:p>
                      <a:r>
                        <a:rPr lang="fr-BE" dirty="0"/>
                        <a:t>27.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28.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29.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30.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4498077"/>
                  </a:ext>
                </a:extLst>
              </a:tr>
            </a:tbl>
          </a:graphicData>
        </a:graphic>
      </p:graphicFrame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226CFB6-8255-6DA3-1FF0-CAE88C4139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178133"/>
              </p:ext>
            </p:extLst>
          </p:nvPr>
        </p:nvGraphicFramePr>
        <p:xfrm>
          <a:off x="983823" y="5160819"/>
          <a:ext cx="4883725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675">
                  <a:extLst>
                    <a:ext uri="{9D8B030D-6E8A-4147-A177-3AD203B41FA5}">
                      <a16:colId xmlns:a16="http://schemas.microsoft.com/office/drawing/2014/main" val="3609290851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3945789308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3732797675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291939771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205266020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2716280759"/>
                    </a:ext>
                  </a:extLst>
                </a:gridCol>
                <a:gridCol w="697675">
                  <a:extLst>
                    <a:ext uri="{9D8B030D-6E8A-4147-A177-3AD203B41FA5}">
                      <a16:colId xmlns:a16="http://schemas.microsoft.com/office/drawing/2014/main" val="152291484"/>
                    </a:ext>
                  </a:extLst>
                </a:gridCol>
              </a:tblGrid>
              <a:tr h="594360">
                <a:tc gridSpan="7">
                  <a:txBody>
                    <a:bodyPr/>
                    <a:lstStyle/>
                    <a:p>
                      <a:pPr algn="ctr"/>
                      <a:r>
                        <a:rPr lang="fr-BE" sz="1800" u="sng" dirty="0">
                          <a:latin typeface="Cursive standard" pitchFamily="2" charset="0"/>
                        </a:rPr>
                        <a:t>Décembre</a:t>
                      </a:r>
                      <a:endParaRPr lang="fr-BE" sz="1600" u="sng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sz="1600" u="sng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sz="1600" u="sng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sz="1600" u="sng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sz="1600" u="sng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sz="1600" u="sng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sz="1600" u="sng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789668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3.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76014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fr-BE" dirty="0"/>
                        <a:t>4.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5.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6.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7.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8.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9.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10.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123277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fr-BE" dirty="0"/>
                        <a:t>11.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12.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14.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15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16.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17.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3059024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fr-BE" dirty="0"/>
                        <a:t>18.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19.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20.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21.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22.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23.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24.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419671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fr-BE" dirty="0"/>
                        <a:t>25.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26.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27.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28.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29.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30.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31.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4498077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2D81B4CF-42D5-5EB1-03D9-E843C7DB264C}"/>
              </a:ext>
            </a:extLst>
          </p:cNvPr>
          <p:cNvSpPr txBox="1"/>
          <p:nvPr/>
        </p:nvSpPr>
        <p:spPr>
          <a:xfrm>
            <a:off x="2452254" y="4531669"/>
            <a:ext cx="1953491" cy="461665"/>
          </a:xfrm>
          <a:prstGeom prst="rect">
            <a:avLst/>
          </a:prstGeom>
          <a:noFill/>
          <a:ln>
            <a:solidFill>
              <a:schemeClr val="accent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400" dirty="0">
                <a:latin typeface="Cursive standard" pitchFamily="2" charset="0"/>
              </a:rPr>
              <a:t>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B9F130-FFA3-6F1F-74B9-6CDCBC26B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2945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Cartoon Space Technology Background | Beautiful abstract art,  Technology background, Outer space wallpaper">
            <a:extLst>
              <a:ext uri="{FF2B5EF4-FFF2-40B4-BE49-F238E27FC236}">
                <a16:creationId xmlns:a16="http://schemas.microsoft.com/office/drawing/2014/main" id="{BA58DD68-D1B0-1691-43B9-E514381B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82"/>
          <a:stretch/>
        </p:blipFill>
        <p:spPr bwMode="auto">
          <a:xfrm>
            <a:off x="20" y="10"/>
            <a:ext cx="6857980" cy="99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62AC380-4A14-3B3B-4C89-0B22742BE18E}"/>
              </a:ext>
            </a:extLst>
          </p:cNvPr>
          <p:cNvSpPr txBox="1"/>
          <p:nvPr/>
        </p:nvSpPr>
        <p:spPr>
          <a:xfrm>
            <a:off x="1063487" y="4229725"/>
            <a:ext cx="4731026" cy="1446550"/>
          </a:xfrm>
          <a:prstGeom prst="rect">
            <a:avLst/>
          </a:prstGeom>
          <a:noFill/>
          <a:ln w="28575">
            <a:solidFill>
              <a:schemeClr val="bg2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4400" b="1" u="sng" dirty="0">
                <a:solidFill>
                  <a:schemeClr val="bg2"/>
                </a:solidFill>
                <a:latin typeface="Cursive standard" pitchFamily="2" charset="0"/>
              </a:rPr>
              <a:t>Informations importantes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D179F14-C3DA-30FF-61AB-F4875BE3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21207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Cartoon Space Technology Background | Beautiful abstract art,  Technology background, Outer space wallpaper">
            <a:extLst>
              <a:ext uri="{FF2B5EF4-FFF2-40B4-BE49-F238E27FC236}">
                <a16:creationId xmlns:a16="http://schemas.microsoft.com/office/drawing/2014/main" id="{BA58DD68-D1B0-1691-43B9-E514381B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82"/>
          <a:stretch/>
        </p:blipFill>
        <p:spPr bwMode="auto">
          <a:xfrm>
            <a:off x="20" y="10"/>
            <a:ext cx="6857980" cy="99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62AC380-4A14-3B3B-4C89-0B22742BE18E}"/>
              </a:ext>
            </a:extLst>
          </p:cNvPr>
          <p:cNvSpPr txBox="1"/>
          <p:nvPr/>
        </p:nvSpPr>
        <p:spPr>
          <a:xfrm>
            <a:off x="1063487" y="4229725"/>
            <a:ext cx="4731026" cy="769441"/>
          </a:xfrm>
          <a:prstGeom prst="rect">
            <a:avLst/>
          </a:prstGeom>
          <a:noFill/>
          <a:ln w="28575">
            <a:solidFill>
              <a:schemeClr val="bg2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4400" b="1" u="sng" dirty="0">
                <a:solidFill>
                  <a:schemeClr val="bg2"/>
                </a:solidFill>
                <a:latin typeface="Cursive standard" pitchFamily="2" charset="0"/>
              </a:rPr>
              <a:t>…à la semaine 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DF1B318-BF25-4AA7-B9E8-CE58833E3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1750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Cartoon Space Technology Background | Beautiful abstract art,  Technology background, Outer space wallpaper">
            <a:extLst>
              <a:ext uri="{FF2B5EF4-FFF2-40B4-BE49-F238E27FC236}">
                <a16:creationId xmlns:a16="http://schemas.microsoft.com/office/drawing/2014/main" id="{BA58DD68-D1B0-1691-43B9-E514381B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82"/>
          <a:stretch/>
        </p:blipFill>
        <p:spPr bwMode="auto">
          <a:xfrm>
            <a:off x="20" y="10"/>
            <a:ext cx="6857980" cy="99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5D8C430-9BEA-D9B7-6523-0E0DA0C7A4D4}"/>
              </a:ext>
            </a:extLst>
          </p:cNvPr>
          <p:cNvSpPr/>
          <p:nvPr/>
        </p:nvSpPr>
        <p:spPr>
          <a:xfrm>
            <a:off x="443949" y="331304"/>
            <a:ext cx="5970104" cy="9104244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D3C5612E-7D6B-87DB-60D0-0E586020E1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6663929"/>
              </p:ext>
            </p:extLst>
          </p:nvPr>
        </p:nvGraphicFramePr>
        <p:xfrm>
          <a:off x="692727" y="978932"/>
          <a:ext cx="5541816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3636">
                  <a:extLst>
                    <a:ext uri="{9D8B030D-6E8A-4147-A177-3AD203B41FA5}">
                      <a16:colId xmlns:a16="http://schemas.microsoft.com/office/drawing/2014/main" val="1570592131"/>
                    </a:ext>
                  </a:extLst>
                </a:gridCol>
                <a:gridCol w="923636">
                  <a:extLst>
                    <a:ext uri="{9D8B030D-6E8A-4147-A177-3AD203B41FA5}">
                      <a16:colId xmlns:a16="http://schemas.microsoft.com/office/drawing/2014/main" val="1412425063"/>
                    </a:ext>
                  </a:extLst>
                </a:gridCol>
                <a:gridCol w="923636">
                  <a:extLst>
                    <a:ext uri="{9D8B030D-6E8A-4147-A177-3AD203B41FA5}">
                      <a16:colId xmlns:a16="http://schemas.microsoft.com/office/drawing/2014/main" val="1964916386"/>
                    </a:ext>
                  </a:extLst>
                </a:gridCol>
                <a:gridCol w="923636">
                  <a:extLst>
                    <a:ext uri="{9D8B030D-6E8A-4147-A177-3AD203B41FA5}">
                      <a16:colId xmlns:a16="http://schemas.microsoft.com/office/drawing/2014/main" val="361257855"/>
                    </a:ext>
                  </a:extLst>
                </a:gridCol>
                <a:gridCol w="923636">
                  <a:extLst>
                    <a:ext uri="{9D8B030D-6E8A-4147-A177-3AD203B41FA5}">
                      <a16:colId xmlns:a16="http://schemas.microsoft.com/office/drawing/2014/main" val="2846635514"/>
                    </a:ext>
                  </a:extLst>
                </a:gridCol>
                <a:gridCol w="923636">
                  <a:extLst>
                    <a:ext uri="{9D8B030D-6E8A-4147-A177-3AD203B41FA5}">
                      <a16:colId xmlns:a16="http://schemas.microsoft.com/office/drawing/2014/main" val="298501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dirty="0"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dirty="0">
                          <a:latin typeface="Cursive standard" pitchFamily="2" charset="0"/>
                        </a:rPr>
                        <a:t>Mardi</a:t>
                      </a:r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dirty="0">
                          <a:latin typeface="Cursive standard" pitchFamily="2" charset="0"/>
                        </a:rPr>
                        <a:t>Mercredi</a:t>
                      </a:r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dirty="0">
                          <a:latin typeface="Cursive standard" pitchFamily="2" charset="0"/>
                        </a:rPr>
                        <a:t>Jeudi</a:t>
                      </a:r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dirty="0">
                          <a:latin typeface="Cursive standard" pitchFamily="2" charset="0"/>
                        </a:rPr>
                        <a:t>Vendredi</a:t>
                      </a:r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9422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sz="1600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…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86646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…. à ….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9294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…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2497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…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8981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…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340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…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047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…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993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…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213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…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4230925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DCCAF731-1699-1FBC-D7EB-5CEFA705EAF8}"/>
              </a:ext>
            </a:extLst>
          </p:cNvPr>
          <p:cNvSpPr txBox="1"/>
          <p:nvPr/>
        </p:nvSpPr>
        <p:spPr>
          <a:xfrm>
            <a:off x="1205345" y="470452"/>
            <a:ext cx="4461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u="sng" dirty="0">
                <a:latin typeface="Cursive standard" pitchFamily="2" charset="0"/>
              </a:rPr>
              <a:t>Semaine A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43C2DA4-5F3E-5221-85F5-8E451F10C1A7}"/>
              </a:ext>
            </a:extLst>
          </p:cNvPr>
          <p:cNvSpPr txBox="1"/>
          <p:nvPr/>
        </p:nvSpPr>
        <p:spPr>
          <a:xfrm>
            <a:off x="1233053" y="4942772"/>
            <a:ext cx="4461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u="sng" dirty="0">
                <a:latin typeface="Cursive standard" pitchFamily="2" charset="0"/>
              </a:rPr>
              <a:t>Semaine B</a:t>
            </a:r>
          </a:p>
        </p:txBody>
      </p:sp>
      <p:graphicFrame>
        <p:nvGraphicFramePr>
          <p:cNvPr id="7" name="Tableau 4">
            <a:extLst>
              <a:ext uri="{FF2B5EF4-FFF2-40B4-BE49-F238E27FC236}">
                <a16:creationId xmlns:a16="http://schemas.microsoft.com/office/drawing/2014/main" id="{92FBD322-3158-2186-C220-E259B8CE4F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9594519"/>
              </p:ext>
            </p:extLst>
          </p:nvPr>
        </p:nvGraphicFramePr>
        <p:xfrm>
          <a:off x="692727" y="5331475"/>
          <a:ext cx="5541816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3636">
                  <a:extLst>
                    <a:ext uri="{9D8B030D-6E8A-4147-A177-3AD203B41FA5}">
                      <a16:colId xmlns:a16="http://schemas.microsoft.com/office/drawing/2014/main" val="1570592131"/>
                    </a:ext>
                  </a:extLst>
                </a:gridCol>
                <a:gridCol w="923636">
                  <a:extLst>
                    <a:ext uri="{9D8B030D-6E8A-4147-A177-3AD203B41FA5}">
                      <a16:colId xmlns:a16="http://schemas.microsoft.com/office/drawing/2014/main" val="1412425063"/>
                    </a:ext>
                  </a:extLst>
                </a:gridCol>
                <a:gridCol w="923636">
                  <a:extLst>
                    <a:ext uri="{9D8B030D-6E8A-4147-A177-3AD203B41FA5}">
                      <a16:colId xmlns:a16="http://schemas.microsoft.com/office/drawing/2014/main" val="1964916386"/>
                    </a:ext>
                  </a:extLst>
                </a:gridCol>
                <a:gridCol w="923636">
                  <a:extLst>
                    <a:ext uri="{9D8B030D-6E8A-4147-A177-3AD203B41FA5}">
                      <a16:colId xmlns:a16="http://schemas.microsoft.com/office/drawing/2014/main" val="361257855"/>
                    </a:ext>
                  </a:extLst>
                </a:gridCol>
                <a:gridCol w="923636">
                  <a:extLst>
                    <a:ext uri="{9D8B030D-6E8A-4147-A177-3AD203B41FA5}">
                      <a16:colId xmlns:a16="http://schemas.microsoft.com/office/drawing/2014/main" val="2846635514"/>
                    </a:ext>
                  </a:extLst>
                </a:gridCol>
                <a:gridCol w="923636">
                  <a:extLst>
                    <a:ext uri="{9D8B030D-6E8A-4147-A177-3AD203B41FA5}">
                      <a16:colId xmlns:a16="http://schemas.microsoft.com/office/drawing/2014/main" val="298501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dirty="0"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dirty="0">
                          <a:latin typeface="Cursive standard" pitchFamily="2" charset="0"/>
                        </a:rPr>
                        <a:t>Mardi</a:t>
                      </a:r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dirty="0">
                          <a:latin typeface="Cursive standard" pitchFamily="2" charset="0"/>
                        </a:rPr>
                        <a:t>Mercredi</a:t>
                      </a:r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dirty="0">
                          <a:latin typeface="Cursive standard" pitchFamily="2" charset="0"/>
                        </a:rPr>
                        <a:t>Jeudi</a:t>
                      </a:r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dirty="0">
                          <a:latin typeface="Cursive standard" pitchFamily="2" charset="0"/>
                        </a:rPr>
                        <a:t>Vendredi</a:t>
                      </a:r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9422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sz="1600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…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86646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…. à ….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9294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…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2497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…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8981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…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340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…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047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…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993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…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213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…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latin typeface="Cursive standard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4230925"/>
                  </a:ext>
                </a:extLst>
              </a:tr>
            </a:tbl>
          </a:graphicData>
        </a:graphic>
      </p:graphicFrame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87254E3-819E-A5BA-0CC6-31C8DB5A4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1221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Cartoon Space Technology Background | Beautiful abstract art,  Technology background, Outer space wallpaper">
            <a:extLst>
              <a:ext uri="{FF2B5EF4-FFF2-40B4-BE49-F238E27FC236}">
                <a16:creationId xmlns:a16="http://schemas.microsoft.com/office/drawing/2014/main" id="{BA58DD68-D1B0-1691-43B9-E514381B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82"/>
          <a:stretch/>
        </p:blipFill>
        <p:spPr bwMode="auto">
          <a:xfrm>
            <a:off x="20" y="10"/>
            <a:ext cx="6857980" cy="99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62AC380-4A14-3B3B-4C89-0B22742BE18E}"/>
              </a:ext>
            </a:extLst>
          </p:cNvPr>
          <p:cNvSpPr txBox="1"/>
          <p:nvPr/>
        </p:nvSpPr>
        <p:spPr>
          <a:xfrm>
            <a:off x="1063487" y="4229725"/>
            <a:ext cx="4731026" cy="769441"/>
          </a:xfrm>
          <a:prstGeom prst="rect">
            <a:avLst/>
          </a:prstGeom>
          <a:noFill/>
          <a:ln w="28575">
            <a:solidFill>
              <a:schemeClr val="bg2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4400" b="1" u="sng" dirty="0">
                <a:solidFill>
                  <a:schemeClr val="bg2"/>
                </a:solidFill>
                <a:latin typeface="Cursive standard" pitchFamily="2" charset="0"/>
              </a:rPr>
              <a:t>…à la journée 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60FD990-DC33-A83A-11CE-2ED53E320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83874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Cartoon Space Technology Background | Beautiful abstract art,  Technology background, Outer space wallpaper">
            <a:extLst>
              <a:ext uri="{FF2B5EF4-FFF2-40B4-BE49-F238E27FC236}">
                <a16:creationId xmlns:a16="http://schemas.microsoft.com/office/drawing/2014/main" id="{BA58DD68-D1B0-1691-43B9-E514381B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82"/>
          <a:stretch/>
        </p:blipFill>
        <p:spPr bwMode="auto">
          <a:xfrm>
            <a:off x="20" y="10"/>
            <a:ext cx="6857980" cy="99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5D8C430-9BEA-D9B7-6523-0E0DA0C7A4D4}"/>
              </a:ext>
            </a:extLst>
          </p:cNvPr>
          <p:cNvSpPr/>
          <p:nvPr/>
        </p:nvSpPr>
        <p:spPr>
          <a:xfrm>
            <a:off x="443949" y="331304"/>
            <a:ext cx="5970104" cy="9104244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9605FA89-F5E0-EDB3-EE96-DC88866249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526550"/>
              </p:ext>
            </p:extLst>
          </p:nvPr>
        </p:nvGraphicFramePr>
        <p:xfrm>
          <a:off x="1143000" y="775855"/>
          <a:ext cx="4572000" cy="8174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9982">
                  <a:extLst>
                    <a:ext uri="{9D8B030D-6E8A-4147-A177-3AD203B41FA5}">
                      <a16:colId xmlns:a16="http://schemas.microsoft.com/office/drawing/2014/main" val="3157232285"/>
                    </a:ext>
                  </a:extLst>
                </a:gridCol>
                <a:gridCol w="3332018">
                  <a:extLst>
                    <a:ext uri="{9D8B030D-6E8A-4147-A177-3AD203B41FA5}">
                      <a16:colId xmlns:a16="http://schemas.microsoft.com/office/drawing/2014/main" val="422630589"/>
                    </a:ext>
                  </a:extLst>
                </a:gridCol>
              </a:tblGrid>
              <a:tr h="830326"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3600" dirty="0">
                          <a:latin typeface="Cursive standard" pitchFamily="2" charset="0"/>
                        </a:rPr>
                        <a:t>Lundi</a:t>
                      </a:r>
                      <a:endParaRPr lang="fr-BE" sz="1800" dirty="0">
                        <a:latin typeface="Cursive standard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443848"/>
                  </a:ext>
                </a:extLst>
              </a:tr>
              <a:tr h="815984">
                <a:tc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....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7323164"/>
                  </a:ext>
                </a:extLst>
              </a:tr>
              <a:tr h="815984">
                <a:tc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...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4342698"/>
                  </a:ext>
                </a:extLst>
              </a:tr>
              <a:tr h="815984">
                <a:tc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…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271601"/>
                  </a:ext>
                </a:extLst>
              </a:tr>
              <a:tr h="815984">
                <a:tc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…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1596018"/>
                  </a:ext>
                </a:extLst>
              </a:tr>
              <a:tr h="815984">
                <a:tc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…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3880172"/>
                  </a:ext>
                </a:extLst>
              </a:tr>
              <a:tr h="815984">
                <a:tc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…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4908837"/>
                  </a:ext>
                </a:extLst>
              </a:tr>
              <a:tr h="815984">
                <a:tc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…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229093"/>
                  </a:ext>
                </a:extLst>
              </a:tr>
              <a:tr h="815984">
                <a:tc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…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2940242"/>
                  </a:ext>
                </a:extLst>
              </a:tr>
              <a:tr h="815984">
                <a:tc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…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699432"/>
                  </a:ext>
                </a:extLst>
              </a:tr>
            </a:tbl>
          </a:graphicData>
        </a:graphic>
      </p:graphicFrame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0CB4760-52E6-E741-3229-09FAD2E5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2314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Cartoon Space Technology Background | Beautiful abstract art,  Technology background, Outer space wallpaper">
            <a:extLst>
              <a:ext uri="{FF2B5EF4-FFF2-40B4-BE49-F238E27FC236}">
                <a16:creationId xmlns:a16="http://schemas.microsoft.com/office/drawing/2014/main" id="{BA58DD68-D1B0-1691-43B9-E514381B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82"/>
          <a:stretch/>
        </p:blipFill>
        <p:spPr bwMode="auto">
          <a:xfrm>
            <a:off x="20" y="10"/>
            <a:ext cx="6857980" cy="99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5D8C430-9BEA-D9B7-6523-0E0DA0C7A4D4}"/>
              </a:ext>
            </a:extLst>
          </p:cNvPr>
          <p:cNvSpPr/>
          <p:nvPr/>
        </p:nvSpPr>
        <p:spPr>
          <a:xfrm>
            <a:off x="443949" y="331304"/>
            <a:ext cx="5970104" cy="9104244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9605FA89-F5E0-EDB3-EE96-DC88866249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3845095"/>
              </p:ext>
            </p:extLst>
          </p:nvPr>
        </p:nvGraphicFramePr>
        <p:xfrm>
          <a:off x="1143000" y="775855"/>
          <a:ext cx="4572000" cy="8174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9982">
                  <a:extLst>
                    <a:ext uri="{9D8B030D-6E8A-4147-A177-3AD203B41FA5}">
                      <a16:colId xmlns:a16="http://schemas.microsoft.com/office/drawing/2014/main" val="3157232285"/>
                    </a:ext>
                  </a:extLst>
                </a:gridCol>
                <a:gridCol w="3332018">
                  <a:extLst>
                    <a:ext uri="{9D8B030D-6E8A-4147-A177-3AD203B41FA5}">
                      <a16:colId xmlns:a16="http://schemas.microsoft.com/office/drawing/2014/main" val="422630589"/>
                    </a:ext>
                  </a:extLst>
                </a:gridCol>
              </a:tblGrid>
              <a:tr h="830326"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3600" dirty="0">
                          <a:latin typeface="Cursive standard" pitchFamily="2" charset="0"/>
                        </a:rPr>
                        <a:t>Mardi</a:t>
                      </a:r>
                      <a:endParaRPr lang="fr-BE" sz="1800" dirty="0">
                        <a:latin typeface="Cursive standard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443848"/>
                  </a:ext>
                </a:extLst>
              </a:tr>
              <a:tr h="815984">
                <a:tc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....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7323164"/>
                  </a:ext>
                </a:extLst>
              </a:tr>
              <a:tr h="815984">
                <a:tc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...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4342698"/>
                  </a:ext>
                </a:extLst>
              </a:tr>
              <a:tr h="815984">
                <a:tc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…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271601"/>
                  </a:ext>
                </a:extLst>
              </a:tr>
              <a:tr h="815984">
                <a:tc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…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1596018"/>
                  </a:ext>
                </a:extLst>
              </a:tr>
              <a:tr h="815984">
                <a:tc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…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3880172"/>
                  </a:ext>
                </a:extLst>
              </a:tr>
              <a:tr h="815984">
                <a:tc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…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4908837"/>
                  </a:ext>
                </a:extLst>
              </a:tr>
              <a:tr h="815984">
                <a:tc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…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229093"/>
                  </a:ext>
                </a:extLst>
              </a:tr>
              <a:tr h="815984">
                <a:tc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…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2940242"/>
                  </a:ext>
                </a:extLst>
              </a:tr>
              <a:tr h="815984">
                <a:tc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…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699432"/>
                  </a:ext>
                </a:extLst>
              </a:tr>
            </a:tbl>
          </a:graphicData>
        </a:graphic>
      </p:graphicFrame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68880A2-C1FE-5221-2A28-11E7AD510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98152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Cartoon Space Technology Background | Beautiful abstract art,  Technology background, Outer space wallpaper">
            <a:extLst>
              <a:ext uri="{FF2B5EF4-FFF2-40B4-BE49-F238E27FC236}">
                <a16:creationId xmlns:a16="http://schemas.microsoft.com/office/drawing/2014/main" id="{BA58DD68-D1B0-1691-43B9-E514381B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82"/>
          <a:stretch/>
        </p:blipFill>
        <p:spPr bwMode="auto">
          <a:xfrm>
            <a:off x="20" y="10"/>
            <a:ext cx="6857980" cy="99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5D8C430-9BEA-D9B7-6523-0E0DA0C7A4D4}"/>
              </a:ext>
            </a:extLst>
          </p:cNvPr>
          <p:cNvSpPr/>
          <p:nvPr/>
        </p:nvSpPr>
        <p:spPr>
          <a:xfrm>
            <a:off x="443949" y="331304"/>
            <a:ext cx="5970104" cy="9104244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9605FA89-F5E0-EDB3-EE96-DC88866249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075972"/>
              </p:ext>
            </p:extLst>
          </p:nvPr>
        </p:nvGraphicFramePr>
        <p:xfrm>
          <a:off x="1143000" y="775855"/>
          <a:ext cx="4572000" cy="8174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9982">
                  <a:extLst>
                    <a:ext uri="{9D8B030D-6E8A-4147-A177-3AD203B41FA5}">
                      <a16:colId xmlns:a16="http://schemas.microsoft.com/office/drawing/2014/main" val="3157232285"/>
                    </a:ext>
                  </a:extLst>
                </a:gridCol>
                <a:gridCol w="3332018">
                  <a:extLst>
                    <a:ext uri="{9D8B030D-6E8A-4147-A177-3AD203B41FA5}">
                      <a16:colId xmlns:a16="http://schemas.microsoft.com/office/drawing/2014/main" val="422630589"/>
                    </a:ext>
                  </a:extLst>
                </a:gridCol>
              </a:tblGrid>
              <a:tr h="830326"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3600" dirty="0">
                          <a:latin typeface="Cursive standard" pitchFamily="2" charset="0"/>
                        </a:rPr>
                        <a:t>Mercredi</a:t>
                      </a:r>
                      <a:endParaRPr lang="fr-BE" sz="1800" dirty="0">
                        <a:latin typeface="Cursive standard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443848"/>
                  </a:ext>
                </a:extLst>
              </a:tr>
              <a:tr h="815984">
                <a:tc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....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7323164"/>
                  </a:ext>
                </a:extLst>
              </a:tr>
              <a:tr h="815984">
                <a:tc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...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4342698"/>
                  </a:ext>
                </a:extLst>
              </a:tr>
              <a:tr h="815984">
                <a:tc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…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271601"/>
                  </a:ext>
                </a:extLst>
              </a:tr>
              <a:tr h="815984">
                <a:tc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…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1596018"/>
                  </a:ext>
                </a:extLst>
              </a:tr>
              <a:tr h="815984">
                <a:tc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…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3880172"/>
                  </a:ext>
                </a:extLst>
              </a:tr>
              <a:tr h="815984">
                <a:tc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…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4908837"/>
                  </a:ext>
                </a:extLst>
              </a:tr>
              <a:tr h="815984">
                <a:tc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…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229093"/>
                  </a:ext>
                </a:extLst>
              </a:tr>
              <a:tr h="815984">
                <a:tc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…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2940242"/>
                  </a:ext>
                </a:extLst>
              </a:tr>
              <a:tr h="815984">
                <a:tc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…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699432"/>
                  </a:ext>
                </a:extLst>
              </a:tr>
            </a:tbl>
          </a:graphicData>
        </a:graphic>
      </p:graphicFrame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61BC518-4744-B952-BC54-A9E3A5464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67304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Cartoon Space Technology Background | Beautiful abstract art,  Technology background, Outer space wallpaper">
            <a:extLst>
              <a:ext uri="{FF2B5EF4-FFF2-40B4-BE49-F238E27FC236}">
                <a16:creationId xmlns:a16="http://schemas.microsoft.com/office/drawing/2014/main" id="{BA58DD68-D1B0-1691-43B9-E514381B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82"/>
          <a:stretch/>
        </p:blipFill>
        <p:spPr bwMode="auto">
          <a:xfrm>
            <a:off x="20" y="10"/>
            <a:ext cx="6857980" cy="99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5D8C430-9BEA-D9B7-6523-0E0DA0C7A4D4}"/>
              </a:ext>
            </a:extLst>
          </p:cNvPr>
          <p:cNvSpPr/>
          <p:nvPr/>
        </p:nvSpPr>
        <p:spPr>
          <a:xfrm>
            <a:off x="443949" y="331304"/>
            <a:ext cx="5970104" cy="9104244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9605FA89-F5E0-EDB3-EE96-DC88866249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6800130"/>
              </p:ext>
            </p:extLst>
          </p:nvPr>
        </p:nvGraphicFramePr>
        <p:xfrm>
          <a:off x="1143000" y="775855"/>
          <a:ext cx="4572000" cy="8174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9982">
                  <a:extLst>
                    <a:ext uri="{9D8B030D-6E8A-4147-A177-3AD203B41FA5}">
                      <a16:colId xmlns:a16="http://schemas.microsoft.com/office/drawing/2014/main" val="3157232285"/>
                    </a:ext>
                  </a:extLst>
                </a:gridCol>
                <a:gridCol w="3332018">
                  <a:extLst>
                    <a:ext uri="{9D8B030D-6E8A-4147-A177-3AD203B41FA5}">
                      <a16:colId xmlns:a16="http://schemas.microsoft.com/office/drawing/2014/main" val="422630589"/>
                    </a:ext>
                  </a:extLst>
                </a:gridCol>
              </a:tblGrid>
              <a:tr h="830326"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3600" dirty="0">
                          <a:latin typeface="Cursive standard" pitchFamily="2" charset="0"/>
                        </a:rPr>
                        <a:t>Jeudi</a:t>
                      </a:r>
                      <a:endParaRPr lang="fr-BE" sz="1800" dirty="0">
                        <a:latin typeface="Cursive standard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443848"/>
                  </a:ext>
                </a:extLst>
              </a:tr>
              <a:tr h="815984">
                <a:tc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....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7323164"/>
                  </a:ext>
                </a:extLst>
              </a:tr>
              <a:tr h="815984">
                <a:tc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...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4342698"/>
                  </a:ext>
                </a:extLst>
              </a:tr>
              <a:tr h="815984">
                <a:tc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…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271601"/>
                  </a:ext>
                </a:extLst>
              </a:tr>
              <a:tr h="815984">
                <a:tc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…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1596018"/>
                  </a:ext>
                </a:extLst>
              </a:tr>
              <a:tr h="815984">
                <a:tc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…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3880172"/>
                  </a:ext>
                </a:extLst>
              </a:tr>
              <a:tr h="815984">
                <a:tc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…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4908837"/>
                  </a:ext>
                </a:extLst>
              </a:tr>
              <a:tr h="815984">
                <a:tc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…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229093"/>
                  </a:ext>
                </a:extLst>
              </a:tr>
              <a:tr h="815984">
                <a:tc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…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2940242"/>
                  </a:ext>
                </a:extLst>
              </a:tr>
              <a:tr h="815984">
                <a:tc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…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699432"/>
                  </a:ext>
                </a:extLst>
              </a:tr>
            </a:tbl>
          </a:graphicData>
        </a:graphic>
      </p:graphicFrame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9A8E69D-7900-884F-42FF-B59C8D6E6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26894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Cartoon Space Technology Background | Beautiful abstract art,  Technology background, Outer space wallpaper">
            <a:extLst>
              <a:ext uri="{FF2B5EF4-FFF2-40B4-BE49-F238E27FC236}">
                <a16:creationId xmlns:a16="http://schemas.microsoft.com/office/drawing/2014/main" id="{BA58DD68-D1B0-1691-43B9-E514381B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82"/>
          <a:stretch/>
        </p:blipFill>
        <p:spPr bwMode="auto">
          <a:xfrm>
            <a:off x="20" y="10"/>
            <a:ext cx="6857980" cy="99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5D8C430-9BEA-D9B7-6523-0E0DA0C7A4D4}"/>
              </a:ext>
            </a:extLst>
          </p:cNvPr>
          <p:cNvSpPr/>
          <p:nvPr/>
        </p:nvSpPr>
        <p:spPr>
          <a:xfrm>
            <a:off x="443949" y="331304"/>
            <a:ext cx="5970104" cy="9104244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9605FA89-F5E0-EDB3-EE96-DC88866249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3723353"/>
              </p:ext>
            </p:extLst>
          </p:nvPr>
        </p:nvGraphicFramePr>
        <p:xfrm>
          <a:off x="1143000" y="775855"/>
          <a:ext cx="4572000" cy="8174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9982">
                  <a:extLst>
                    <a:ext uri="{9D8B030D-6E8A-4147-A177-3AD203B41FA5}">
                      <a16:colId xmlns:a16="http://schemas.microsoft.com/office/drawing/2014/main" val="3157232285"/>
                    </a:ext>
                  </a:extLst>
                </a:gridCol>
                <a:gridCol w="3332018">
                  <a:extLst>
                    <a:ext uri="{9D8B030D-6E8A-4147-A177-3AD203B41FA5}">
                      <a16:colId xmlns:a16="http://schemas.microsoft.com/office/drawing/2014/main" val="422630589"/>
                    </a:ext>
                  </a:extLst>
                </a:gridCol>
              </a:tblGrid>
              <a:tr h="830326"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3600" dirty="0">
                          <a:latin typeface="Cursive standard" pitchFamily="2" charset="0"/>
                        </a:rPr>
                        <a:t>Vendredi</a:t>
                      </a:r>
                      <a:endParaRPr lang="fr-BE" sz="1800" dirty="0">
                        <a:latin typeface="Cursive standard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443848"/>
                  </a:ext>
                </a:extLst>
              </a:tr>
              <a:tr h="815984">
                <a:tc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....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7323164"/>
                  </a:ext>
                </a:extLst>
              </a:tr>
              <a:tr h="815984">
                <a:tc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...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4342698"/>
                  </a:ext>
                </a:extLst>
              </a:tr>
              <a:tr h="815984">
                <a:tc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…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271601"/>
                  </a:ext>
                </a:extLst>
              </a:tr>
              <a:tr h="815984">
                <a:tc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…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1596018"/>
                  </a:ext>
                </a:extLst>
              </a:tr>
              <a:tr h="815984">
                <a:tc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…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3880172"/>
                  </a:ext>
                </a:extLst>
              </a:tr>
              <a:tr h="815984">
                <a:tc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…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4908837"/>
                  </a:ext>
                </a:extLst>
              </a:tr>
              <a:tr h="815984">
                <a:tc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…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229093"/>
                  </a:ext>
                </a:extLst>
              </a:tr>
              <a:tr h="815984">
                <a:tc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…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2940242"/>
                  </a:ext>
                </a:extLst>
              </a:tr>
              <a:tr h="815984">
                <a:tc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… à 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699432"/>
                  </a:ext>
                </a:extLst>
              </a:tr>
            </a:tbl>
          </a:graphicData>
        </a:graphic>
      </p:graphicFrame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7652684-A4C6-2C4F-420F-17B50C6F9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85560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Cartoon Space Technology Background | Beautiful abstract art,  Technology background, Outer space wallpaper">
            <a:extLst>
              <a:ext uri="{FF2B5EF4-FFF2-40B4-BE49-F238E27FC236}">
                <a16:creationId xmlns:a16="http://schemas.microsoft.com/office/drawing/2014/main" id="{BA58DD68-D1B0-1691-43B9-E514381B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82"/>
          <a:stretch/>
        </p:blipFill>
        <p:spPr bwMode="auto">
          <a:xfrm>
            <a:off x="20" y="10"/>
            <a:ext cx="6857980" cy="99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62AC380-4A14-3B3B-4C89-0B22742BE18E}"/>
              </a:ext>
            </a:extLst>
          </p:cNvPr>
          <p:cNvSpPr txBox="1"/>
          <p:nvPr/>
        </p:nvSpPr>
        <p:spPr>
          <a:xfrm>
            <a:off x="1063487" y="4229725"/>
            <a:ext cx="4731026" cy="769441"/>
          </a:xfrm>
          <a:prstGeom prst="rect">
            <a:avLst/>
          </a:prstGeom>
          <a:noFill/>
          <a:ln w="28575">
            <a:solidFill>
              <a:schemeClr val="bg2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4400" b="1" u="sng" dirty="0">
                <a:solidFill>
                  <a:schemeClr val="bg2"/>
                </a:solidFill>
                <a:latin typeface="Cursive standard" pitchFamily="2" charset="0"/>
              </a:rPr>
              <a:t>Méthodologie 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7F8F1BC-50FD-CF66-B775-67F1986DC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3455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Cartoon Space Technology Background | Beautiful abstract art,  Technology background, Outer space wallpaper">
            <a:extLst>
              <a:ext uri="{FF2B5EF4-FFF2-40B4-BE49-F238E27FC236}">
                <a16:creationId xmlns:a16="http://schemas.microsoft.com/office/drawing/2014/main" id="{BA58DD68-D1B0-1691-43B9-E514381B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82"/>
          <a:stretch/>
        </p:blipFill>
        <p:spPr bwMode="auto">
          <a:xfrm>
            <a:off x="20" y="10"/>
            <a:ext cx="6857980" cy="99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62AC380-4A14-3B3B-4C89-0B22742BE18E}"/>
              </a:ext>
            </a:extLst>
          </p:cNvPr>
          <p:cNvSpPr txBox="1"/>
          <p:nvPr/>
        </p:nvSpPr>
        <p:spPr>
          <a:xfrm>
            <a:off x="1063487" y="4229725"/>
            <a:ext cx="4731026" cy="769441"/>
          </a:xfrm>
          <a:prstGeom prst="rect">
            <a:avLst/>
          </a:prstGeom>
          <a:noFill/>
          <a:ln w="28575">
            <a:solidFill>
              <a:schemeClr val="bg2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4400" b="1" u="sng" dirty="0">
                <a:solidFill>
                  <a:schemeClr val="bg2"/>
                </a:solidFill>
                <a:latin typeface="Cursive standard" pitchFamily="2" charset="0"/>
              </a:rPr>
              <a:t>Préparations…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D2CE2CC-5EF8-9F26-1F9C-6536D1320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6302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Cartoon Space Technology Background | Beautiful abstract art,  Technology background, Outer space wallpaper">
            <a:extLst>
              <a:ext uri="{FF2B5EF4-FFF2-40B4-BE49-F238E27FC236}">
                <a16:creationId xmlns:a16="http://schemas.microsoft.com/office/drawing/2014/main" id="{BA58DD68-D1B0-1691-43B9-E514381B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82"/>
          <a:stretch/>
        </p:blipFill>
        <p:spPr bwMode="auto">
          <a:xfrm>
            <a:off x="20" y="10"/>
            <a:ext cx="6857980" cy="99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D179F14-C3DA-30FF-61AB-F4875BE3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3</a:t>
            </a:fld>
            <a:endParaRPr lang="fr-FR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7966B13-BE64-5FCF-679A-7B61701DC916}"/>
              </a:ext>
            </a:extLst>
          </p:cNvPr>
          <p:cNvSpPr/>
          <p:nvPr/>
        </p:nvSpPr>
        <p:spPr>
          <a:xfrm>
            <a:off x="443948" y="400878"/>
            <a:ext cx="5970104" cy="9104244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CD0C7-58A0-8E32-4E7C-9AE7FA08BD13}"/>
              </a:ext>
            </a:extLst>
          </p:cNvPr>
          <p:cNvSpPr txBox="1"/>
          <p:nvPr/>
        </p:nvSpPr>
        <p:spPr>
          <a:xfrm>
            <a:off x="874643" y="649357"/>
            <a:ext cx="5155096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b="1" u="sng" dirty="0">
                <a:latin typeface="Cursive standard" pitchFamily="2" charset="0"/>
              </a:rPr>
              <a:t>Informations personnelles</a:t>
            </a:r>
          </a:p>
          <a:p>
            <a:r>
              <a:rPr lang="fr-BE" sz="2000" b="1" u="sng" dirty="0">
                <a:latin typeface="Cursive standard" pitchFamily="2" charset="0"/>
              </a:rPr>
              <a:t>Nom : </a:t>
            </a:r>
            <a:r>
              <a:rPr lang="fr-BE" sz="2000" dirty="0">
                <a:latin typeface="Cursive standard" pitchFamily="2" charset="0"/>
              </a:rPr>
              <a:t>……………………………………….</a:t>
            </a:r>
            <a:endParaRPr lang="fr-BE" sz="2000" b="1" u="sng" dirty="0">
              <a:latin typeface="Cursive standard" pitchFamily="2" charset="0"/>
            </a:endParaRPr>
          </a:p>
          <a:p>
            <a:r>
              <a:rPr lang="fr-BE" sz="2000" b="1" u="sng" dirty="0">
                <a:latin typeface="Cursive standard" pitchFamily="2" charset="0"/>
              </a:rPr>
              <a:t>Prénom : </a:t>
            </a:r>
            <a:r>
              <a:rPr lang="fr-BE" sz="2000" dirty="0">
                <a:latin typeface="Cursive standard" pitchFamily="2" charset="0"/>
              </a:rPr>
              <a:t>………………………………..</a:t>
            </a:r>
            <a:endParaRPr lang="fr-BE" sz="2000" b="1" u="sng" dirty="0">
              <a:latin typeface="Cursive standard" pitchFamily="2" charset="0"/>
            </a:endParaRPr>
          </a:p>
          <a:p>
            <a:r>
              <a:rPr lang="fr-BE" sz="2000" b="1" u="sng" dirty="0">
                <a:latin typeface="Cursive standard" pitchFamily="2" charset="0"/>
              </a:rPr>
              <a:t>Adresse : </a:t>
            </a:r>
            <a:r>
              <a:rPr lang="fr-BE" sz="2000" dirty="0">
                <a:latin typeface="Cursive standard" pitchFamily="2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  <a:endParaRPr lang="fr-BE" sz="2000" b="1" u="sng" dirty="0">
              <a:latin typeface="Cursive standard" pitchFamily="2" charset="0"/>
            </a:endParaRPr>
          </a:p>
          <a:p>
            <a:r>
              <a:rPr lang="fr-BE" sz="2000" b="1" u="sng" dirty="0">
                <a:latin typeface="Cursive standard" pitchFamily="2" charset="0"/>
              </a:rPr>
              <a:t>Contacts : </a:t>
            </a:r>
          </a:p>
          <a:p>
            <a:pPr marL="342900" indent="-342900">
              <a:buFontTx/>
              <a:buChar char="-"/>
            </a:pPr>
            <a:r>
              <a:rPr lang="fr-BE" sz="2000" b="1" u="sng" dirty="0">
                <a:latin typeface="Cursive standard" pitchFamily="2" charset="0"/>
              </a:rPr>
              <a:t>Mail : </a:t>
            </a:r>
            <a:r>
              <a:rPr lang="fr-BE" sz="2000" dirty="0">
                <a:latin typeface="Cursive standard" pitchFamily="2" charset="0"/>
              </a:rPr>
              <a:t>……………………………………………………………………………………………………….</a:t>
            </a:r>
            <a:endParaRPr lang="fr-BE" sz="2000" b="1" u="sng" dirty="0">
              <a:latin typeface="Cursive standard" pitchFamily="2" charset="0"/>
            </a:endParaRPr>
          </a:p>
          <a:p>
            <a:pPr marL="285750" indent="-285750">
              <a:buFontTx/>
              <a:buChar char="-"/>
            </a:pPr>
            <a:r>
              <a:rPr lang="fr-BE" sz="2000" b="1" u="sng" dirty="0">
                <a:latin typeface="Cursive standard" pitchFamily="2" charset="0"/>
              </a:rPr>
              <a:t>Téléphone : </a:t>
            </a:r>
            <a:r>
              <a:rPr lang="fr-BE" sz="2000" dirty="0">
                <a:latin typeface="Cursive standard" pitchFamily="2" charset="0"/>
              </a:rPr>
              <a:t>…………………………………………………………………………………………….</a:t>
            </a:r>
          </a:p>
          <a:p>
            <a:pPr marL="285750" indent="-285750">
              <a:buFontTx/>
              <a:buChar char="-"/>
            </a:pPr>
            <a:endParaRPr lang="fr-BE" sz="2000" b="1" u="sng" dirty="0">
              <a:latin typeface="Cursive standard" pitchFamily="2" charset="0"/>
            </a:endParaRPr>
          </a:p>
          <a:p>
            <a:pPr algn="ctr"/>
            <a:r>
              <a:rPr lang="fr-BE" b="1" u="sng" dirty="0">
                <a:latin typeface="Cursive standard" pitchFamily="2" charset="0"/>
              </a:rPr>
              <a:t>Informations école</a:t>
            </a:r>
          </a:p>
          <a:p>
            <a:r>
              <a:rPr lang="fr-BE" b="1" u="sng" dirty="0">
                <a:latin typeface="Cursive standard" pitchFamily="2" charset="0"/>
              </a:rPr>
              <a:t>Nom de l’école : </a:t>
            </a:r>
            <a:r>
              <a:rPr lang="fr-BE" dirty="0">
                <a:latin typeface="Cursive standard" pitchFamily="2" charset="0"/>
              </a:rPr>
              <a:t>……………………………………………………………………………………………………</a:t>
            </a:r>
            <a:endParaRPr lang="fr-BE" b="1" u="sng" dirty="0">
              <a:latin typeface="Cursive standard" pitchFamily="2" charset="0"/>
            </a:endParaRPr>
          </a:p>
          <a:p>
            <a:r>
              <a:rPr lang="fr-BE" b="1" u="sng" dirty="0">
                <a:latin typeface="Cursive standard" pitchFamily="2" charset="0"/>
              </a:rPr>
              <a:t>Direction : </a:t>
            </a:r>
            <a:r>
              <a:rPr lang="fr-BE" dirty="0">
                <a:latin typeface="Cursive standard" pitchFamily="2" charset="0"/>
              </a:rPr>
              <a:t>………………………………………………………………</a:t>
            </a:r>
            <a:endParaRPr lang="fr-BE" b="1" u="sng" dirty="0">
              <a:latin typeface="Cursive standard" pitchFamily="2" charset="0"/>
            </a:endParaRPr>
          </a:p>
          <a:p>
            <a:r>
              <a:rPr lang="fr-BE" b="1" u="sng" dirty="0">
                <a:latin typeface="Cursive standard" pitchFamily="2" charset="0"/>
              </a:rPr>
              <a:t>Adresse : </a:t>
            </a:r>
          </a:p>
          <a:p>
            <a:r>
              <a:rPr lang="fr-BE" dirty="0">
                <a:latin typeface="Cursive standard" pitchFamily="2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</a:t>
            </a:r>
          </a:p>
          <a:p>
            <a:r>
              <a:rPr lang="fr-BE" b="1" u="sng" dirty="0">
                <a:latin typeface="Cursive standard" pitchFamily="2" charset="0"/>
              </a:rPr>
              <a:t>Contacts</a:t>
            </a:r>
          </a:p>
          <a:p>
            <a:pPr marL="285750" indent="-285750">
              <a:buFontTx/>
              <a:buChar char="-"/>
            </a:pPr>
            <a:r>
              <a:rPr lang="fr-BE" b="1" u="sng" dirty="0">
                <a:latin typeface="Cursive standard" pitchFamily="2" charset="0"/>
              </a:rPr>
              <a:t>Téléphone :</a:t>
            </a:r>
            <a:r>
              <a:rPr lang="fr-BE" dirty="0">
                <a:latin typeface="Cursive standard" pitchFamily="2" charset="0"/>
              </a:rPr>
              <a:t>……………………………………………………………………………………………………………</a:t>
            </a:r>
            <a:endParaRPr lang="fr-BE" b="1" u="sng" dirty="0">
              <a:latin typeface="Cursive standard" pitchFamily="2" charset="0"/>
            </a:endParaRPr>
          </a:p>
          <a:p>
            <a:pPr marL="285750" indent="-285750">
              <a:buFontTx/>
              <a:buChar char="-"/>
            </a:pPr>
            <a:r>
              <a:rPr lang="fr-BE" b="1" u="sng" dirty="0">
                <a:latin typeface="Cursive standard" pitchFamily="2" charset="0"/>
              </a:rPr>
              <a:t>Mail : </a:t>
            </a:r>
            <a:r>
              <a:rPr lang="fr-BE" dirty="0">
                <a:latin typeface="Cursive standard" pitchFamily="2" charset="0"/>
              </a:rPr>
              <a:t>…………………………………………………………………………………………………………………….</a:t>
            </a:r>
            <a:endParaRPr lang="fr-BE" b="1" u="sng" dirty="0">
              <a:latin typeface="Cursive standard" pitchFamily="2" charset="0"/>
            </a:endParaRPr>
          </a:p>
          <a:p>
            <a:endParaRPr lang="fr-BE" b="1" u="sng" dirty="0">
              <a:latin typeface="Cursive standard" pitchFamily="2" charset="0"/>
            </a:endParaRPr>
          </a:p>
          <a:p>
            <a:endParaRPr lang="fr-BE" dirty="0">
              <a:latin typeface="Cursive standar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0004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504174A-ADD2-CA23-EF76-C9825D5A2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533"/>
            <a:ext cx="6858000" cy="9526933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61343D2-2726-FF52-839F-EEBDBBF4A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82592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B3AF2B2-0219-AAF7-2D02-8488A3B83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251"/>
            <a:ext cx="6858000" cy="9262445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9AF2A69-4948-B43C-0D6E-CCD1F4D97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10243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391D6C0-EFBB-9F7C-1FC4-C6BA838C3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91578" cy="99060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BA57EDF-10C3-2AF6-8163-AB6960163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56178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4258DEF-BFC7-6D71-8D49-E1C3A2587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1036"/>
            <a:ext cx="6858000" cy="9484964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A4DCD38-15BA-AB12-2532-3A64172AC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03571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6FFCF98-17E8-94A3-86AB-6424CC34F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83255" cy="97536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688BDE2-2F87-B466-E2C7-52893F00C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5258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14CE35E-8E88-3DDD-C958-AFFE79552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982"/>
            <a:ext cx="6905774" cy="9809018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E279D9B-F122-F29C-5E08-B943A1818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75248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03E3A20-5EB3-FE84-5A29-959DD0B25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6858000" cy="9713169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B3604A9-CD71-DD1A-293D-E728E581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89701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8B01EA0-B0DC-2CE5-289C-3FE061294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691"/>
            <a:ext cx="6900321" cy="9781309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AF72C47-4DF6-4E90-7355-2F043C998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85844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Cartoon Space Technology Background | Beautiful abstract art,  Technology background, Outer space wallpaper">
            <a:extLst>
              <a:ext uri="{FF2B5EF4-FFF2-40B4-BE49-F238E27FC236}">
                <a16:creationId xmlns:a16="http://schemas.microsoft.com/office/drawing/2014/main" id="{BA58DD68-D1B0-1691-43B9-E514381B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82"/>
          <a:stretch/>
        </p:blipFill>
        <p:spPr bwMode="auto">
          <a:xfrm>
            <a:off x="20" y="10"/>
            <a:ext cx="6857980" cy="99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62AC380-4A14-3B3B-4C89-0B22742BE18E}"/>
              </a:ext>
            </a:extLst>
          </p:cNvPr>
          <p:cNvSpPr txBox="1"/>
          <p:nvPr/>
        </p:nvSpPr>
        <p:spPr>
          <a:xfrm>
            <a:off x="1063487" y="4229725"/>
            <a:ext cx="4731026" cy="769441"/>
          </a:xfrm>
          <a:prstGeom prst="rect">
            <a:avLst/>
          </a:prstGeom>
          <a:noFill/>
          <a:ln w="28575">
            <a:solidFill>
              <a:schemeClr val="bg2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4400" b="1" u="sng" dirty="0">
                <a:solidFill>
                  <a:schemeClr val="bg2"/>
                </a:solidFill>
                <a:latin typeface="Cursive standard" pitchFamily="2" charset="0"/>
              </a:rPr>
              <a:t>Plan de travail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799C414-B7ED-E75D-5EAD-E81DB11E2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32024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A85A19B-A49E-7440-B62C-2535B743D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4000" y="1523289"/>
            <a:ext cx="9906000" cy="6859422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AB7B423-C053-E534-3842-DF4556B6C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39</a:t>
            </a:fld>
            <a:endParaRPr lang="fr-FR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14B8ED8C-A2F5-613C-DDA2-28B05E553CE9}"/>
                  </a:ext>
                </a:extLst>
              </p14:cNvPr>
              <p14:cNvContentPartPr/>
              <p14:nvPr/>
            </p14:nvContentPartPr>
            <p14:xfrm>
              <a:off x="645226" y="2823501"/>
              <a:ext cx="360" cy="360"/>
            </p14:xfrm>
          </p:contentPart>
        </mc:Choice>
        <mc:Fallback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14B8ED8C-A2F5-613C-DDA2-28B05E553CE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2226" y="2760501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9D48562B-1CE9-43DD-42C8-D179C6CEACC7}"/>
                  </a:ext>
                </a:extLst>
              </p14:cNvPr>
              <p14:cNvContentPartPr/>
              <p14:nvPr/>
            </p14:nvContentPartPr>
            <p14:xfrm>
              <a:off x="269026" y="2339301"/>
              <a:ext cx="140760" cy="22320"/>
            </p14:xfrm>
          </p:contentPart>
        </mc:Choice>
        <mc:Fallback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9D48562B-1CE9-43DD-42C8-D179C6CEACC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6026" y="2276661"/>
                <a:ext cx="266400" cy="14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4CD9E4A2-67B7-7268-4F84-AE34AAAE63AB}"/>
                  </a:ext>
                </a:extLst>
              </p14:cNvPr>
              <p14:cNvContentPartPr/>
              <p14:nvPr/>
            </p14:nvContentPartPr>
            <p14:xfrm>
              <a:off x="296026" y="1653861"/>
              <a:ext cx="394920" cy="265320"/>
            </p14:xfrm>
          </p:contentPart>
        </mc:Choice>
        <mc:Fallback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CD9E4A2-67B7-7268-4F84-AE34AAAE63A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3386" y="1590861"/>
                <a:ext cx="520560" cy="39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10744AD4-0447-FE07-925A-DC43B4D63EFF}"/>
                  </a:ext>
                </a:extLst>
              </p14:cNvPr>
              <p14:cNvContentPartPr/>
              <p14:nvPr/>
            </p14:nvContentPartPr>
            <p14:xfrm>
              <a:off x="389626" y="1573221"/>
              <a:ext cx="360" cy="360"/>
            </p14:xfrm>
          </p:contentPart>
        </mc:Choice>
        <mc:Fallback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10744AD4-0447-FE07-925A-DC43B4D63EF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6986" y="1510581"/>
                <a:ext cx="126000" cy="12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e 13">
            <a:extLst>
              <a:ext uri="{FF2B5EF4-FFF2-40B4-BE49-F238E27FC236}">
                <a16:creationId xmlns:a16="http://schemas.microsoft.com/office/drawing/2014/main" id="{6671A6EB-36F9-DDDF-CDB2-3B6230D1A872}"/>
              </a:ext>
            </a:extLst>
          </p:cNvPr>
          <p:cNvGrpSpPr/>
          <p:nvPr/>
        </p:nvGrpSpPr>
        <p:grpSpPr>
          <a:xfrm>
            <a:off x="282346" y="1209981"/>
            <a:ext cx="120960" cy="121680"/>
            <a:chOff x="282346" y="1209981"/>
            <a:chExt cx="120960" cy="121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8" name="Encre 7">
                  <a:extLst>
                    <a:ext uri="{FF2B5EF4-FFF2-40B4-BE49-F238E27FC236}">
                      <a16:creationId xmlns:a16="http://schemas.microsoft.com/office/drawing/2014/main" id="{6B58C22C-4BD0-988E-9E9E-C1EABEB02996}"/>
                    </a:ext>
                  </a:extLst>
                </p14:cNvPr>
                <p14:cNvContentPartPr/>
                <p14:nvPr/>
              </p14:nvContentPartPr>
              <p14:xfrm>
                <a:off x="322306" y="1331301"/>
                <a:ext cx="360" cy="360"/>
              </p14:xfrm>
            </p:contentPart>
          </mc:Choice>
          <mc:Fallback>
            <p:pic>
              <p:nvPicPr>
                <p:cNvPr id="8" name="Encre 7">
                  <a:extLst>
                    <a:ext uri="{FF2B5EF4-FFF2-40B4-BE49-F238E27FC236}">
                      <a16:creationId xmlns:a16="http://schemas.microsoft.com/office/drawing/2014/main" id="{6B58C22C-4BD0-988E-9E9E-C1EABEB02996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59666" y="1268301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9" name="Encre 8">
                  <a:extLst>
                    <a:ext uri="{FF2B5EF4-FFF2-40B4-BE49-F238E27FC236}">
                      <a16:creationId xmlns:a16="http://schemas.microsoft.com/office/drawing/2014/main" id="{16C33DB9-3311-FEFA-7718-D3C11BA91793}"/>
                    </a:ext>
                  </a:extLst>
                </p14:cNvPr>
                <p14:cNvContentPartPr/>
                <p14:nvPr/>
              </p14:nvContentPartPr>
              <p14:xfrm>
                <a:off x="402946" y="1304661"/>
                <a:ext cx="360" cy="360"/>
              </p14:xfrm>
            </p:contentPart>
          </mc:Choice>
          <mc:Fallback>
            <p:pic>
              <p:nvPicPr>
                <p:cNvPr id="9" name="Encre 8">
                  <a:extLst>
                    <a:ext uri="{FF2B5EF4-FFF2-40B4-BE49-F238E27FC236}">
                      <a16:creationId xmlns:a16="http://schemas.microsoft.com/office/drawing/2014/main" id="{16C33DB9-3311-FEFA-7718-D3C11BA91793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0306" y="1241661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1" name="Encre 10">
                  <a:extLst>
                    <a:ext uri="{FF2B5EF4-FFF2-40B4-BE49-F238E27FC236}">
                      <a16:creationId xmlns:a16="http://schemas.microsoft.com/office/drawing/2014/main" id="{E6ABD57C-F972-C502-8829-713726ED4BD1}"/>
                    </a:ext>
                  </a:extLst>
                </p14:cNvPr>
                <p14:cNvContentPartPr/>
                <p14:nvPr/>
              </p14:nvContentPartPr>
              <p14:xfrm>
                <a:off x="282346" y="1237341"/>
                <a:ext cx="360" cy="360"/>
              </p14:xfrm>
            </p:contentPart>
          </mc:Choice>
          <mc:Fallback>
            <p:pic>
              <p:nvPicPr>
                <p:cNvPr id="11" name="Encre 10">
                  <a:extLst>
                    <a:ext uri="{FF2B5EF4-FFF2-40B4-BE49-F238E27FC236}">
                      <a16:creationId xmlns:a16="http://schemas.microsoft.com/office/drawing/2014/main" id="{E6ABD57C-F972-C502-8829-713726ED4BD1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19346" y="1174341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2" name="Encre 11">
                  <a:extLst>
                    <a:ext uri="{FF2B5EF4-FFF2-40B4-BE49-F238E27FC236}">
                      <a16:creationId xmlns:a16="http://schemas.microsoft.com/office/drawing/2014/main" id="{766675FC-8DC8-D910-1871-6FFF829F8504}"/>
                    </a:ext>
                  </a:extLst>
                </p14:cNvPr>
                <p14:cNvContentPartPr/>
                <p14:nvPr/>
              </p14:nvContentPartPr>
              <p14:xfrm>
                <a:off x="349666" y="1209981"/>
                <a:ext cx="360" cy="360"/>
              </p14:xfrm>
            </p:contentPart>
          </mc:Choice>
          <mc:Fallback>
            <p:pic>
              <p:nvPicPr>
                <p:cNvPr id="12" name="Encre 11">
                  <a:extLst>
                    <a:ext uri="{FF2B5EF4-FFF2-40B4-BE49-F238E27FC236}">
                      <a16:creationId xmlns:a16="http://schemas.microsoft.com/office/drawing/2014/main" id="{766675FC-8DC8-D910-1871-6FFF829F8504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86666" y="1146981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3" name="Encre 12">
                  <a:extLst>
                    <a:ext uri="{FF2B5EF4-FFF2-40B4-BE49-F238E27FC236}">
                      <a16:creationId xmlns:a16="http://schemas.microsoft.com/office/drawing/2014/main" id="{5F4B7EB0-3311-EE81-E2B9-7EB458F7BC78}"/>
                    </a:ext>
                  </a:extLst>
                </p14:cNvPr>
                <p14:cNvContentPartPr/>
                <p14:nvPr/>
              </p14:nvContentPartPr>
              <p14:xfrm>
                <a:off x="349666" y="1209981"/>
                <a:ext cx="360" cy="360"/>
              </p14:xfrm>
            </p:contentPart>
          </mc:Choice>
          <mc:Fallback>
            <p:pic>
              <p:nvPicPr>
                <p:cNvPr id="13" name="Encre 12">
                  <a:extLst>
                    <a:ext uri="{FF2B5EF4-FFF2-40B4-BE49-F238E27FC236}">
                      <a16:creationId xmlns:a16="http://schemas.microsoft.com/office/drawing/2014/main" id="{5F4B7EB0-3311-EE81-E2B9-7EB458F7BC78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86666" y="1146981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9D0A6F30-0AF2-7003-3064-6676847DEABE}"/>
              </a:ext>
            </a:extLst>
          </p:cNvPr>
          <p:cNvGrpSpPr/>
          <p:nvPr/>
        </p:nvGrpSpPr>
        <p:grpSpPr>
          <a:xfrm>
            <a:off x="228346" y="549381"/>
            <a:ext cx="164160" cy="163800"/>
            <a:chOff x="228346" y="549381"/>
            <a:chExt cx="164160" cy="163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5" name="Encre 14">
                  <a:extLst>
                    <a:ext uri="{FF2B5EF4-FFF2-40B4-BE49-F238E27FC236}">
                      <a16:creationId xmlns:a16="http://schemas.microsoft.com/office/drawing/2014/main" id="{CB8B0BFE-5DF4-3BD3-8729-7BEFA1470759}"/>
                    </a:ext>
                  </a:extLst>
                </p14:cNvPr>
                <p14:cNvContentPartPr/>
                <p14:nvPr/>
              </p14:nvContentPartPr>
              <p14:xfrm>
                <a:off x="228346" y="645141"/>
                <a:ext cx="360" cy="360"/>
              </p14:xfrm>
            </p:contentPart>
          </mc:Choice>
          <mc:Fallback>
            <p:pic>
              <p:nvPicPr>
                <p:cNvPr id="15" name="Encre 14">
                  <a:extLst>
                    <a:ext uri="{FF2B5EF4-FFF2-40B4-BE49-F238E27FC236}">
                      <a16:creationId xmlns:a16="http://schemas.microsoft.com/office/drawing/2014/main" id="{CB8B0BFE-5DF4-3BD3-8729-7BEFA1470759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65346" y="582141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6" name="Encre 15">
                  <a:extLst>
                    <a:ext uri="{FF2B5EF4-FFF2-40B4-BE49-F238E27FC236}">
                      <a16:creationId xmlns:a16="http://schemas.microsoft.com/office/drawing/2014/main" id="{B3D4C29D-A9C9-20AD-2FA8-F76EAD5397E6}"/>
                    </a:ext>
                  </a:extLst>
                </p14:cNvPr>
                <p14:cNvContentPartPr/>
                <p14:nvPr/>
              </p14:nvContentPartPr>
              <p14:xfrm>
                <a:off x="228346" y="672501"/>
                <a:ext cx="360" cy="2520"/>
              </p14:xfrm>
            </p:contentPart>
          </mc:Choice>
          <mc:Fallback>
            <p:pic>
              <p:nvPicPr>
                <p:cNvPr id="16" name="Encre 15">
                  <a:extLst>
                    <a:ext uri="{FF2B5EF4-FFF2-40B4-BE49-F238E27FC236}">
                      <a16:creationId xmlns:a16="http://schemas.microsoft.com/office/drawing/2014/main" id="{B3D4C29D-A9C9-20AD-2FA8-F76EAD5397E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65346" y="609501"/>
                  <a:ext cx="12600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7" name="Encre 16">
                  <a:extLst>
                    <a:ext uri="{FF2B5EF4-FFF2-40B4-BE49-F238E27FC236}">
                      <a16:creationId xmlns:a16="http://schemas.microsoft.com/office/drawing/2014/main" id="{51CD3E1A-C88E-B53A-02E0-EB448475701A}"/>
                    </a:ext>
                  </a:extLst>
                </p14:cNvPr>
                <p14:cNvContentPartPr/>
                <p14:nvPr/>
              </p14:nvContentPartPr>
              <p14:xfrm>
                <a:off x="241666" y="549381"/>
                <a:ext cx="150840" cy="163800"/>
              </p14:xfrm>
            </p:contentPart>
          </mc:Choice>
          <mc:Fallback>
            <p:pic>
              <p:nvPicPr>
                <p:cNvPr id="17" name="Encre 16">
                  <a:extLst>
                    <a:ext uri="{FF2B5EF4-FFF2-40B4-BE49-F238E27FC236}">
                      <a16:creationId xmlns:a16="http://schemas.microsoft.com/office/drawing/2014/main" id="{51CD3E1A-C88E-B53A-02E0-EB448475701A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78666" y="486741"/>
                  <a:ext cx="276480" cy="289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9" name="Encre 18">
                <a:extLst>
                  <a:ext uri="{FF2B5EF4-FFF2-40B4-BE49-F238E27FC236}">
                    <a16:creationId xmlns:a16="http://schemas.microsoft.com/office/drawing/2014/main" id="{9366E651-715A-9FFC-BD6B-6BAB32A4B86A}"/>
                  </a:ext>
                </a:extLst>
              </p14:cNvPr>
              <p14:cNvContentPartPr/>
              <p14:nvPr/>
            </p14:nvContentPartPr>
            <p14:xfrm>
              <a:off x="349666" y="524541"/>
              <a:ext cx="360" cy="360"/>
            </p14:xfrm>
          </p:contentPart>
        </mc:Choice>
        <mc:Fallback>
          <p:pic>
            <p:nvPicPr>
              <p:cNvPr id="19" name="Encre 18">
                <a:extLst>
                  <a:ext uri="{FF2B5EF4-FFF2-40B4-BE49-F238E27FC236}">
                    <a16:creationId xmlns:a16="http://schemas.microsoft.com/office/drawing/2014/main" id="{9366E651-715A-9FFC-BD6B-6BAB32A4B86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6666" y="461541"/>
                <a:ext cx="126000" cy="12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0" name="Groupe 29">
            <a:extLst>
              <a:ext uri="{FF2B5EF4-FFF2-40B4-BE49-F238E27FC236}">
                <a16:creationId xmlns:a16="http://schemas.microsoft.com/office/drawing/2014/main" id="{6DEF5F97-B0E6-2811-3C5C-5F71976353CA}"/>
              </a:ext>
            </a:extLst>
          </p:cNvPr>
          <p:cNvGrpSpPr/>
          <p:nvPr/>
        </p:nvGrpSpPr>
        <p:grpSpPr>
          <a:xfrm>
            <a:off x="228346" y="160941"/>
            <a:ext cx="174960" cy="161640"/>
            <a:chOff x="228346" y="160941"/>
            <a:chExt cx="174960" cy="161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20" name="Encre 19">
                  <a:extLst>
                    <a:ext uri="{FF2B5EF4-FFF2-40B4-BE49-F238E27FC236}">
                      <a16:creationId xmlns:a16="http://schemas.microsoft.com/office/drawing/2014/main" id="{ADFC75C4-CAC4-872A-59E8-DBEECE96DABB}"/>
                    </a:ext>
                  </a:extLst>
                </p14:cNvPr>
                <p14:cNvContentPartPr/>
                <p14:nvPr/>
              </p14:nvContentPartPr>
              <p14:xfrm>
                <a:off x="228346" y="322221"/>
                <a:ext cx="360" cy="360"/>
              </p14:xfrm>
            </p:contentPart>
          </mc:Choice>
          <mc:Fallback>
            <p:pic>
              <p:nvPicPr>
                <p:cNvPr id="20" name="Encre 19">
                  <a:extLst>
                    <a:ext uri="{FF2B5EF4-FFF2-40B4-BE49-F238E27FC236}">
                      <a16:creationId xmlns:a16="http://schemas.microsoft.com/office/drawing/2014/main" id="{ADFC75C4-CAC4-872A-59E8-DBEECE96DABB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65346" y="259581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21" name="Encre 20">
                  <a:extLst>
                    <a:ext uri="{FF2B5EF4-FFF2-40B4-BE49-F238E27FC236}">
                      <a16:creationId xmlns:a16="http://schemas.microsoft.com/office/drawing/2014/main" id="{A5FCF71E-E49D-5FCF-00B5-12C5F4098E86}"/>
                    </a:ext>
                  </a:extLst>
                </p14:cNvPr>
                <p14:cNvContentPartPr/>
                <p14:nvPr/>
              </p14:nvContentPartPr>
              <p14:xfrm>
                <a:off x="282346" y="322221"/>
                <a:ext cx="360" cy="360"/>
              </p14:xfrm>
            </p:contentPart>
          </mc:Choice>
          <mc:Fallback>
            <p:pic>
              <p:nvPicPr>
                <p:cNvPr id="21" name="Encre 20">
                  <a:extLst>
                    <a:ext uri="{FF2B5EF4-FFF2-40B4-BE49-F238E27FC236}">
                      <a16:creationId xmlns:a16="http://schemas.microsoft.com/office/drawing/2014/main" id="{A5FCF71E-E49D-5FCF-00B5-12C5F4098E86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19346" y="259581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23" name="Encre 22">
                  <a:extLst>
                    <a:ext uri="{FF2B5EF4-FFF2-40B4-BE49-F238E27FC236}">
                      <a16:creationId xmlns:a16="http://schemas.microsoft.com/office/drawing/2014/main" id="{AA32B173-71D8-90B1-2351-1595707A2BC8}"/>
                    </a:ext>
                  </a:extLst>
                </p14:cNvPr>
                <p14:cNvContentPartPr/>
                <p14:nvPr/>
              </p14:nvContentPartPr>
              <p14:xfrm>
                <a:off x="376306" y="282261"/>
                <a:ext cx="360" cy="360"/>
              </p14:xfrm>
            </p:contentPart>
          </mc:Choice>
          <mc:Fallback>
            <p:pic>
              <p:nvPicPr>
                <p:cNvPr id="23" name="Encre 22">
                  <a:extLst>
                    <a:ext uri="{FF2B5EF4-FFF2-40B4-BE49-F238E27FC236}">
                      <a16:creationId xmlns:a16="http://schemas.microsoft.com/office/drawing/2014/main" id="{AA32B173-71D8-90B1-2351-1595707A2BC8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13666" y="219621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25" name="Encre 24">
                  <a:extLst>
                    <a:ext uri="{FF2B5EF4-FFF2-40B4-BE49-F238E27FC236}">
                      <a16:creationId xmlns:a16="http://schemas.microsoft.com/office/drawing/2014/main" id="{136C80F0-9F30-55B4-0D95-85203A6668CC}"/>
                    </a:ext>
                  </a:extLst>
                </p14:cNvPr>
                <p14:cNvContentPartPr/>
                <p14:nvPr/>
              </p14:nvContentPartPr>
              <p14:xfrm>
                <a:off x="349666" y="174981"/>
                <a:ext cx="360" cy="360"/>
              </p14:xfrm>
            </p:contentPart>
          </mc:Choice>
          <mc:Fallback>
            <p:pic>
              <p:nvPicPr>
                <p:cNvPr id="25" name="Encre 24">
                  <a:extLst>
                    <a:ext uri="{FF2B5EF4-FFF2-40B4-BE49-F238E27FC236}">
                      <a16:creationId xmlns:a16="http://schemas.microsoft.com/office/drawing/2014/main" id="{136C80F0-9F30-55B4-0D95-85203A6668CC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86666" y="111981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27" name="Encre 26">
                  <a:extLst>
                    <a:ext uri="{FF2B5EF4-FFF2-40B4-BE49-F238E27FC236}">
                      <a16:creationId xmlns:a16="http://schemas.microsoft.com/office/drawing/2014/main" id="{4AAE03EC-98C3-41E9-9D26-56A8B734ED72}"/>
                    </a:ext>
                  </a:extLst>
                </p14:cNvPr>
                <p14:cNvContentPartPr/>
                <p14:nvPr/>
              </p14:nvContentPartPr>
              <p14:xfrm>
                <a:off x="269026" y="160941"/>
                <a:ext cx="360" cy="360"/>
              </p14:xfrm>
            </p:contentPart>
          </mc:Choice>
          <mc:Fallback>
            <p:pic>
              <p:nvPicPr>
                <p:cNvPr id="27" name="Encre 26">
                  <a:extLst>
                    <a:ext uri="{FF2B5EF4-FFF2-40B4-BE49-F238E27FC236}">
                      <a16:creationId xmlns:a16="http://schemas.microsoft.com/office/drawing/2014/main" id="{4AAE03EC-98C3-41E9-9D26-56A8B734ED7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06026" y="98301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29" name="Encre 28">
                  <a:extLst>
                    <a:ext uri="{FF2B5EF4-FFF2-40B4-BE49-F238E27FC236}">
                      <a16:creationId xmlns:a16="http://schemas.microsoft.com/office/drawing/2014/main" id="{8911924F-7D1F-D16D-7334-DC726433FCCC}"/>
                    </a:ext>
                  </a:extLst>
                </p14:cNvPr>
                <p14:cNvContentPartPr/>
                <p14:nvPr/>
              </p14:nvContentPartPr>
              <p14:xfrm>
                <a:off x="402946" y="188301"/>
                <a:ext cx="360" cy="360"/>
              </p14:xfrm>
            </p:contentPart>
          </mc:Choice>
          <mc:Fallback>
            <p:pic>
              <p:nvPicPr>
                <p:cNvPr id="29" name="Encre 28">
                  <a:extLst>
                    <a:ext uri="{FF2B5EF4-FFF2-40B4-BE49-F238E27FC236}">
                      <a16:creationId xmlns:a16="http://schemas.microsoft.com/office/drawing/2014/main" id="{8911924F-7D1F-D16D-7334-DC726433FCCC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0306" y="125301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52905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Cartoon Space Technology Background | Beautiful abstract art,  Technology background, Outer space wallpaper">
            <a:extLst>
              <a:ext uri="{FF2B5EF4-FFF2-40B4-BE49-F238E27FC236}">
                <a16:creationId xmlns:a16="http://schemas.microsoft.com/office/drawing/2014/main" id="{BA58DD68-D1B0-1691-43B9-E514381B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82"/>
          <a:stretch/>
        </p:blipFill>
        <p:spPr bwMode="auto">
          <a:xfrm>
            <a:off x="20" y="10"/>
            <a:ext cx="6857980" cy="99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62AC380-4A14-3B3B-4C89-0B22742BE18E}"/>
              </a:ext>
            </a:extLst>
          </p:cNvPr>
          <p:cNvSpPr txBox="1"/>
          <p:nvPr/>
        </p:nvSpPr>
        <p:spPr>
          <a:xfrm>
            <a:off x="1063487" y="4229725"/>
            <a:ext cx="4731026" cy="769441"/>
          </a:xfrm>
          <a:prstGeom prst="rect">
            <a:avLst/>
          </a:prstGeom>
          <a:noFill/>
          <a:ln w="28575">
            <a:solidFill>
              <a:schemeClr val="bg2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4400" b="1" u="sng" dirty="0">
                <a:solidFill>
                  <a:schemeClr val="bg2"/>
                </a:solidFill>
                <a:latin typeface="Cursive standard" pitchFamily="2" charset="0"/>
              </a:rPr>
              <a:t>Projet d’établissement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D179F14-C3DA-30FF-61AB-F4875BE3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13855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BCBCAD0-EC14-EAA7-D81C-EBEF23A7D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40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7A1DBF0-9E5F-BB42-9F17-8DB5695C8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494289" y="1494287"/>
            <a:ext cx="9846579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7378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Cartoon Space Technology Background | Beautiful abstract art,  Technology background, Outer space wallpaper">
            <a:extLst>
              <a:ext uri="{FF2B5EF4-FFF2-40B4-BE49-F238E27FC236}">
                <a16:creationId xmlns:a16="http://schemas.microsoft.com/office/drawing/2014/main" id="{BA58DD68-D1B0-1691-43B9-E514381B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82"/>
          <a:stretch/>
        </p:blipFill>
        <p:spPr bwMode="auto">
          <a:xfrm>
            <a:off x="20" y="10"/>
            <a:ext cx="6857980" cy="99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62AC380-4A14-3B3B-4C89-0B22742BE18E}"/>
              </a:ext>
            </a:extLst>
          </p:cNvPr>
          <p:cNvSpPr txBox="1"/>
          <p:nvPr/>
        </p:nvSpPr>
        <p:spPr>
          <a:xfrm>
            <a:off x="1063487" y="4229725"/>
            <a:ext cx="4731026" cy="769441"/>
          </a:xfrm>
          <a:prstGeom prst="rect">
            <a:avLst/>
          </a:prstGeom>
          <a:noFill/>
          <a:ln w="28575">
            <a:solidFill>
              <a:schemeClr val="bg2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4400" b="1" u="sng" dirty="0">
                <a:solidFill>
                  <a:schemeClr val="bg2"/>
                </a:solidFill>
                <a:latin typeface="Cursive standard" pitchFamily="2" charset="0"/>
              </a:rPr>
              <a:t>Activités répétitives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042FA95-E12A-BCB5-50FB-BAACACD36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4922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57E15DF-BA0C-DA1B-65BC-A877D8E6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42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D492C74-3299-377B-AB16-859A727AE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869128" cy="990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3109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Cartoon Space Technology Background | Beautiful abstract art,  Technology background, Outer space wallpaper">
            <a:extLst>
              <a:ext uri="{FF2B5EF4-FFF2-40B4-BE49-F238E27FC236}">
                <a16:creationId xmlns:a16="http://schemas.microsoft.com/office/drawing/2014/main" id="{BA58DD68-D1B0-1691-43B9-E514381B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82"/>
          <a:stretch/>
        </p:blipFill>
        <p:spPr bwMode="auto">
          <a:xfrm>
            <a:off x="20" y="10"/>
            <a:ext cx="6857980" cy="99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62AC380-4A14-3B3B-4C89-0B22742BE18E}"/>
              </a:ext>
            </a:extLst>
          </p:cNvPr>
          <p:cNvSpPr txBox="1"/>
          <p:nvPr/>
        </p:nvSpPr>
        <p:spPr>
          <a:xfrm>
            <a:off x="1063487" y="4229725"/>
            <a:ext cx="4731026" cy="769441"/>
          </a:xfrm>
          <a:prstGeom prst="rect">
            <a:avLst/>
          </a:prstGeom>
          <a:noFill/>
          <a:ln w="28575">
            <a:solidFill>
              <a:schemeClr val="bg2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4400" b="1" u="sng" dirty="0">
                <a:solidFill>
                  <a:schemeClr val="bg2"/>
                </a:solidFill>
                <a:latin typeface="Cursive standard" pitchFamily="2" charset="0"/>
              </a:rPr>
              <a:t>Gestion de groupe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042FA95-E12A-BCB5-50FB-BAACACD36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38559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FE26D98-B41E-80E9-F138-5CA3196AB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44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4279EB6-C009-6CF5-5AA5-8E17F81AD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746779" cy="583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078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Cartoon Space Technology Background | Beautiful abstract art,  Technology background, Outer space wallpaper">
            <a:extLst>
              <a:ext uri="{FF2B5EF4-FFF2-40B4-BE49-F238E27FC236}">
                <a16:creationId xmlns:a16="http://schemas.microsoft.com/office/drawing/2014/main" id="{BA58DD68-D1B0-1691-43B9-E514381B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82"/>
          <a:stretch/>
        </p:blipFill>
        <p:spPr bwMode="auto">
          <a:xfrm>
            <a:off x="20" y="10"/>
            <a:ext cx="6857980" cy="99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62AC380-4A14-3B3B-4C89-0B22742BE18E}"/>
              </a:ext>
            </a:extLst>
          </p:cNvPr>
          <p:cNvSpPr txBox="1"/>
          <p:nvPr/>
        </p:nvSpPr>
        <p:spPr>
          <a:xfrm>
            <a:off x="1063487" y="4229725"/>
            <a:ext cx="4731026" cy="769441"/>
          </a:xfrm>
          <a:prstGeom prst="rect">
            <a:avLst/>
          </a:prstGeom>
          <a:noFill/>
          <a:ln w="28575">
            <a:solidFill>
              <a:schemeClr val="bg2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4400" b="1" u="sng" dirty="0">
                <a:solidFill>
                  <a:schemeClr val="bg2"/>
                </a:solidFill>
                <a:latin typeface="Cursive standard" pitchFamily="2" charset="0"/>
              </a:rPr>
              <a:t>Intermèdes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042FA95-E12A-BCB5-50FB-BAACACD36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00881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5D50427-ECAE-2620-4337-D22FFB7D0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46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EB81CDE-6C3B-CB3B-9FD7-47BC83983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854559" cy="97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429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4D2AF81-ACDB-3441-94DA-54F9C359E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47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CE90250-F41E-0F59-BD6D-6B6A11899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917491" cy="956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23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E1BD55B-3825-AA63-1047-D8CBB74CE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48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A4C7647-DEF3-FF11-B2FB-B67FFD5D0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850988" cy="970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6604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F6E6CB6-9951-1C8E-DEC6-5777E6D67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49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A918F23-8A56-C53C-F982-971C2BD25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2406"/>
            <a:ext cx="6835635" cy="980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92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A7D25D8-03AE-23D2-C620-08E2C561A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36885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6115654-86D4-A31D-9CB6-C8C40C618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50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75950E5-098C-A3FB-CE45-E94F9EC48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200"/>
            <a:ext cx="6839117" cy="97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1744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25692B7-4F1B-FAB4-5DA7-57C89EECF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51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91243D7-EF2F-070E-1065-ED85FFF02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823687" cy="953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848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8F56C05-9544-7BBB-C9B2-7743A6A34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52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8D5E9A0-125E-B904-0E74-A14C8CBB3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3" y="147940"/>
            <a:ext cx="6706214" cy="956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199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18CA415-14BA-E600-F274-2383A3ED1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53</a:t>
            </a:fld>
            <a:endParaRPr lang="fr-FR"/>
          </a:p>
        </p:txBody>
      </p:sp>
      <p:pic>
        <p:nvPicPr>
          <p:cNvPr id="1026" name="Picture 2" descr="Aucune description disponible.">
            <a:extLst>
              <a:ext uri="{FF2B5EF4-FFF2-40B4-BE49-F238E27FC236}">
                <a16:creationId xmlns:a16="http://schemas.microsoft.com/office/drawing/2014/main" id="{4F62D784-375F-0A5C-D9F3-3DE9E7DA0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D43E6F1-C377-8342-4CE3-E00D898D6E36}"/>
              </a:ext>
            </a:extLst>
          </p:cNvPr>
          <p:cNvSpPr txBox="1"/>
          <p:nvPr/>
        </p:nvSpPr>
        <p:spPr>
          <a:xfrm>
            <a:off x="1250576" y="197200"/>
            <a:ext cx="4262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« histoire psychomotrice »</a:t>
            </a:r>
          </a:p>
        </p:txBody>
      </p:sp>
    </p:spTree>
    <p:extLst>
      <p:ext uri="{BB962C8B-B14F-4D97-AF65-F5344CB8AC3E}">
        <p14:creationId xmlns:p14="http://schemas.microsoft.com/office/powerpoint/2010/main" val="41139662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F5DD714-800A-DA32-53DC-2560C1D18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54</a:t>
            </a:fld>
            <a:endParaRPr lang="fr-FR"/>
          </a:p>
        </p:txBody>
      </p:sp>
      <p:pic>
        <p:nvPicPr>
          <p:cNvPr id="2050" name="Picture 2" descr="Aucune description disponible.">
            <a:extLst>
              <a:ext uri="{FF2B5EF4-FFF2-40B4-BE49-F238E27FC236}">
                <a16:creationId xmlns:a16="http://schemas.microsoft.com/office/drawing/2014/main" id="{CD161174-E410-180C-995A-238AD7C7A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3CB4F6E-CE90-FA37-73C7-936506D7CE75}"/>
              </a:ext>
            </a:extLst>
          </p:cNvPr>
          <p:cNvSpPr txBox="1"/>
          <p:nvPr/>
        </p:nvSpPr>
        <p:spPr>
          <a:xfrm>
            <a:off x="1129553" y="174835"/>
            <a:ext cx="4504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« histoire psychomotrice »</a:t>
            </a:r>
          </a:p>
        </p:txBody>
      </p:sp>
    </p:spTree>
    <p:extLst>
      <p:ext uri="{BB962C8B-B14F-4D97-AF65-F5344CB8AC3E}">
        <p14:creationId xmlns:p14="http://schemas.microsoft.com/office/powerpoint/2010/main" val="24236991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Cartoon Space Technology Background | Beautiful abstract art,  Technology background, Outer space wallpaper">
            <a:extLst>
              <a:ext uri="{FF2B5EF4-FFF2-40B4-BE49-F238E27FC236}">
                <a16:creationId xmlns:a16="http://schemas.microsoft.com/office/drawing/2014/main" id="{BA58DD68-D1B0-1691-43B9-E514381B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82"/>
          <a:stretch/>
        </p:blipFill>
        <p:spPr bwMode="auto">
          <a:xfrm>
            <a:off x="20" y="10"/>
            <a:ext cx="6857980" cy="99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62AC380-4A14-3B3B-4C89-0B22742BE18E}"/>
              </a:ext>
            </a:extLst>
          </p:cNvPr>
          <p:cNvSpPr txBox="1"/>
          <p:nvPr/>
        </p:nvSpPr>
        <p:spPr>
          <a:xfrm>
            <a:off x="1063487" y="4229725"/>
            <a:ext cx="4731026" cy="769441"/>
          </a:xfrm>
          <a:prstGeom prst="rect">
            <a:avLst/>
          </a:prstGeom>
          <a:noFill/>
          <a:ln w="28575">
            <a:solidFill>
              <a:schemeClr val="bg2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4400" b="1" u="sng" dirty="0">
                <a:solidFill>
                  <a:schemeClr val="bg2"/>
                </a:solidFill>
                <a:latin typeface="Cursive standard" pitchFamily="2" charset="0"/>
              </a:rPr>
              <a:t>Travaux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4A30521-88F4-DB8D-D413-58B2AE0D1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68580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0D13243-EC79-B91D-41B5-0FA5B6F02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64215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Cartoon Space Technology Background | Beautiful abstract art,  Technology background, Outer space wallpaper">
            <a:extLst>
              <a:ext uri="{FF2B5EF4-FFF2-40B4-BE49-F238E27FC236}">
                <a16:creationId xmlns:a16="http://schemas.microsoft.com/office/drawing/2014/main" id="{BA58DD68-D1B0-1691-43B9-E514381B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82"/>
          <a:stretch/>
        </p:blipFill>
        <p:spPr bwMode="auto">
          <a:xfrm>
            <a:off x="20" y="10"/>
            <a:ext cx="6857980" cy="99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62AC380-4A14-3B3B-4C89-0B22742BE18E}"/>
              </a:ext>
            </a:extLst>
          </p:cNvPr>
          <p:cNvSpPr txBox="1"/>
          <p:nvPr/>
        </p:nvSpPr>
        <p:spPr>
          <a:xfrm>
            <a:off x="1063487" y="4229725"/>
            <a:ext cx="4731026" cy="769441"/>
          </a:xfrm>
          <a:prstGeom prst="rect">
            <a:avLst/>
          </a:prstGeom>
          <a:noFill/>
          <a:ln w="28575">
            <a:solidFill>
              <a:schemeClr val="bg2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4400" b="1" u="sng" dirty="0">
                <a:solidFill>
                  <a:schemeClr val="bg2"/>
                </a:solidFill>
                <a:latin typeface="Cursive standard" pitchFamily="2" charset="0"/>
              </a:rPr>
              <a:t>Devoirs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85A8180-A3C9-B46E-C012-12741B997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88233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755C271-8988-C22A-5AA9-DB79F20C6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58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2D72F25-2C53-F8F9-007F-B2A317779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425399" y="1425398"/>
            <a:ext cx="9708800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1602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Cartoon Space Technology Background | Beautiful abstract art,  Technology background, Outer space wallpaper">
            <a:extLst>
              <a:ext uri="{FF2B5EF4-FFF2-40B4-BE49-F238E27FC236}">
                <a16:creationId xmlns:a16="http://schemas.microsoft.com/office/drawing/2014/main" id="{BA58DD68-D1B0-1691-43B9-E514381B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82"/>
          <a:stretch/>
        </p:blipFill>
        <p:spPr bwMode="auto">
          <a:xfrm>
            <a:off x="20" y="10"/>
            <a:ext cx="6857980" cy="99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62AC380-4A14-3B3B-4C89-0B22742BE18E}"/>
              </a:ext>
            </a:extLst>
          </p:cNvPr>
          <p:cNvSpPr txBox="1"/>
          <p:nvPr/>
        </p:nvSpPr>
        <p:spPr>
          <a:xfrm>
            <a:off x="1063487" y="4229725"/>
            <a:ext cx="4731026" cy="769441"/>
          </a:xfrm>
          <a:prstGeom prst="rect">
            <a:avLst/>
          </a:prstGeom>
          <a:noFill/>
          <a:ln w="28575">
            <a:solidFill>
              <a:schemeClr val="bg2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4400" b="1" u="sng" dirty="0">
                <a:solidFill>
                  <a:schemeClr val="bg2"/>
                </a:solidFill>
                <a:latin typeface="Cursive standard" pitchFamily="2" charset="0"/>
              </a:rPr>
              <a:t>Évaluations 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5285315-6899-1797-0E26-FB0A9883A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0265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Cartoon Space Technology Background | Beautiful abstract art,  Technology background, Outer space wallpaper">
            <a:extLst>
              <a:ext uri="{FF2B5EF4-FFF2-40B4-BE49-F238E27FC236}">
                <a16:creationId xmlns:a16="http://schemas.microsoft.com/office/drawing/2014/main" id="{BA58DD68-D1B0-1691-43B9-E514381B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82"/>
          <a:stretch/>
        </p:blipFill>
        <p:spPr bwMode="auto">
          <a:xfrm>
            <a:off x="20" y="10"/>
            <a:ext cx="6857980" cy="99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62AC380-4A14-3B3B-4C89-0B22742BE18E}"/>
              </a:ext>
            </a:extLst>
          </p:cNvPr>
          <p:cNvSpPr txBox="1"/>
          <p:nvPr/>
        </p:nvSpPr>
        <p:spPr>
          <a:xfrm>
            <a:off x="1063487" y="4229725"/>
            <a:ext cx="4731026" cy="769441"/>
          </a:xfrm>
          <a:prstGeom prst="rect">
            <a:avLst/>
          </a:prstGeom>
          <a:noFill/>
          <a:ln w="28575">
            <a:solidFill>
              <a:schemeClr val="bg2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4400" b="1" u="sng" dirty="0">
                <a:solidFill>
                  <a:schemeClr val="bg2"/>
                </a:solidFill>
                <a:latin typeface="Cursive standard" pitchFamily="2" charset="0"/>
              </a:rPr>
              <a:t>Plan de pilotage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96BFD4D-0F21-6657-FCEA-984BDC88B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83785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8EB3501-B8FB-F5D7-7954-70CAB9860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60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4128051-1521-4636-89FC-123E0ACEE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37" y="0"/>
            <a:ext cx="6716797" cy="97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504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Cartoon Space Technology Background | Beautiful abstract art,  Technology background, Outer space wallpaper">
            <a:extLst>
              <a:ext uri="{FF2B5EF4-FFF2-40B4-BE49-F238E27FC236}">
                <a16:creationId xmlns:a16="http://schemas.microsoft.com/office/drawing/2014/main" id="{BA58DD68-D1B0-1691-43B9-E514381B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82"/>
          <a:stretch/>
        </p:blipFill>
        <p:spPr bwMode="auto">
          <a:xfrm>
            <a:off x="20" y="10"/>
            <a:ext cx="6857980" cy="99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62AC380-4A14-3B3B-4C89-0B22742BE18E}"/>
              </a:ext>
            </a:extLst>
          </p:cNvPr>
          <p:cNvSpPr txBox="1"/>
          <p:nvPr/>
        </p:nvSpPr>
        <p:spPr>
          <a:xfrm>
            <a:off x="1063487" y="4229725"/>
            <a:ext cx="4731026" cy="769441"/>
          </a:xfrm>
          <a:prstGeom prst="rect">
            <a:avLst/>
          </a:prstGeom>
          <a:noFill/>
          <a:ln w="28575">
            <a:solidFill>
              <a:schemeClr val="bg2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4400" b="1" u="sng" dirty="0">
                <a:solidFill>
                  <a:schemeClr val="bg2"/>
                </a:solidFill>
                <a:latin typeface="Cursive standard" pitchFamily="2" charset="0"/>
              </a:rPr>
              <a:t>Ma classe 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5FC47A4-9536-BF2C-CED9-69ED1D159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10706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Cartoon Space Technology Background | Beautiful abstract art,  Technology background, Outer space wallpaper">
            <a:extLst>
              <a:ext uri="{FF2B5EF4-FFF2-40B4-BE49-F238E27FC236}">
                <a16:creationId xmlns:a16="http://schemas.microsoft.com/office/drawing/2014/main" id="{BA58DD68-D1B0-1691-43B9-E514381B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82"/>
          <a:stretch/>
        </p:blipFill>
        <p:spPr bwMode="auto">
          <a:xfrm>
            <a:off x="20" y="10"/>
            <a:ext cx="6857980" cy="99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62AC380-4A14-3B3B-4C89-0B22742BE18E}"/>
              </a:ext>
            </a:extLst>
          </p:cNvPr>
          <p:cNvSpPr txBox="1"/>
          <p:nvPr/>
        </p:nvSpPr>
        <p:spPr>
          <a:xfrm>
            <a:off x="1063487" y="4229725"/>
            <a:ext cx="4731026" cy="1446550"/>
          </a:xfrm>
          <a:prstGeom prst="rect">
            <a:avLst/>
          </a:prstGeom>
          <a:noFill/>
          <a:ln w="28575">
            <a:solidFill>
              <a:schemeClr val="bg2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4400" b="1" u="sng" dirty="0">
                <a:solidFill>
                  <a:schemeClr val="bg2"/>
                </a:solidFill>
                <a:latin typeface="Cursive standard" pitchFamily="2" charset="0"/>
              </a:rPr>
              <a:t>Coordonnées des élèves 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D7B29C0-9556-5021-4997-AD6AA68B7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97376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95E9100D-06E7-A70E-1481-DCBD523098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7629846"/>
              </p:ext>
            </p:extLst>
          </p:nvPr>
        </p:nvGraphicFramePr>
        <p:xfrm>
          <a:off x="0" y="0"/>
          <a:ext cx="6858000" cy="99269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500">
                  <a:extLst>
                    <a:ext uri="{9D8B030D-6E8A-4147-A177-3AD203B41FA5}">
                      <a16:colId xmlns:a16="http://schemas.microsoft.com/office/drawing/2014/main" val="3550858057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3905765433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4220514505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3876016064"/>
                    </a:ext>
                  </a:extLst>
                </a:gridCol>
              </a:tblGrid>
              <a:tr h="619125">
                <a:tc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latin typeface="Cursive standard" pitchFamily="2" charset="0"/>
                        </a:rPr>
                        <a:t>Prénom/nom de l’élève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latin typeface="Cursive standard" pitchFamily="2" charset="0"/>
                        </a:rPr>
                        <a:t>Téléphone </a:t>
                      </a:r>
                    </a:p>
                    <a:p>
                      <a:pPr algn="ctr"/>
                      <a:r>
                        <a:rPr lang="fr-BE" sz="1800" dirty="0">
                          <a:latin typeface="Cursive standard" pitchFamily="2" charset="0"/>
                        </a:rPr>
                        <a:t>papa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latin typeface="Cursive standard" pitchFamily="2" charset="0"/>
                        </a:rPr>
                        <a:t>Téléphone </a:t>
                      </a:r>
                    </a:p>
                    <a:p>
                      <a:pPr algn="ctr"/>
                      <a:r>
                        <a:rPr lang="fr-BE" sz="1800" dirty="0">
                          <a:latin typeface="Cursive standard" pitchFamily="2" charset="0"/>
                        </a:rPr>
                        <a:t>Maman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latin typeface="Cursive standard" pitchFamily="2" charset="0"/>
                        </a:rPr>
                        <a:t>Adresse de </a:t>
                      </a:r>
                    </a:p>
                    <a:p>
                      <a:pPr algn="ctr"/>
                      <a:r>
                        <a:rPr lang="fr-BE" sz="1800" dirty="0">
                          <a:latin typeface="Cursive standard" pitchFamily="2" charset="0"/>
                        </a:rPr>
                        <a:t>L’élève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675240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 algn="ctr"/>
                      <a:endParaRPr lang="fr-BE" sz="1600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600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sz="160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sz="1600">
                        <a:latin typeface="Cursive standard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0369730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 algn="ctr"/>
                      <a:endParaRPr lang="fr-BE" sz="1600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600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sz="160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sz="1600">
                        <a:latin typeface="Cursive standard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1965680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 algn="ctr"/>
                      <a:endParaRPr lang="fr-BE" sz="1600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600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sz="1600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sz="1600">
                        <a:latin typeface="Cursive standard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00574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 algn="ctr"/>
                      <a:endParaRPr lang="fr-BE" sz="1600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60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sz="1600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sz="1600">
                        <a:latin typeface="Cursive standard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9669676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 algn="ctr"/>
                      <a:endParaRPr lang="fr-BE" sz="1600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60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sz="1600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sz="1600">
                        <a:latin typeface="Cursive standard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358198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 algn="ctr"/>
                      <a:endParaRPr lang="fr-BE" sz="1600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600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sz="1600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sz="1600" dirty="0">
                        <a:latin typeface="Cursive standard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968663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 algn="ctr"/>
                      <a:endParaRPr lang="fr-BE" sz="1600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600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sz="160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sz="1600" dirty="0">
                        <a:latin typeface="Cursive standard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3814563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 algn="ctr"/>
                      <a:endParaRPr lang="fr-BE" sz="1600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600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sz="160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sz="1600" dirty="0">
                        <a:latin typeface="Cursive standard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0095514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 algn="ctr"/>
                      <a:endParaRPr lang="fr-BE" sz="1600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60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sz="160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sz="1600" dirty="0">
                        <a:latin typeface="Cursive standard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0019740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 algn="ctr"/>
                      <a:endParaRPr lang="fr-BE" sz="1600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600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sz="160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sz="1600" dirty="0">
                        <a:latin typeface="Cursive standard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194409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 algn="ctr"/>
                      <a:endParaRPr lang="fr-BE" sz="1600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600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sz="160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sz="1600" dirty="0">
                        <a:latin typeface="Cursive standard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1701594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 algn="ctr"/>
                      <a:endParaRPr lang="fr-BE" sz="1600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600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sz="160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sz="1600" dirty="0">
                        <a:latin typeface="Cursive standard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2347076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 algn="ctr"/>
                      <a:endParaRPr lang="fr-BE" sz="1600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600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sz="160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sz="1600" dirty="0">
                        <a:latin typeface="Cursive standard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0643345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 algn="ctr"/>
                      <a:endParaRPr lang="fr-BE" sz="1600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600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sz="160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sz="1600" dirty="0">
                        <a:latin typeface="Cursive standard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9848353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 algn="ctr"/>
                      <a:endParaRPr lang="fr-BE" sz="1600" dirty="0">
                        <a:latin typeface="Cursive standard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600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sz="160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sz="1600" dirty="0">
                        <a:latin typeface="Cursive standard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794810"/>
                  </a:ext>
                </a:extLst>
              </a:tr>
            </a:tbl>
          </a:graphicData>
        </a:graphic>
      </p:graphicFrame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CADD295-FDDE-13AA-4A65-04A900953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90906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Cartoon Space Technology Background | Beautiful abstract art,  Technology background, Outer space wallpaper">
            <a:extLst>
              <a:ext uri="{FF2B5EF4-FFF2-40B4-BE49-F238E27FC236}">
                <a16:creationId xmlns:a16="http://schemas.microsoft.com/office/drawing/2014/main" id="{BA58DD68-D1B0-1691-43B9-E514381B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82"/>
          <a:stretch/>
        </p:blipFill>
        <p:spPr bwMode="auto">
          <a:xfrm>
            <a:off x="20" y="10"/>
            <a:ext cx="6857980" cy="99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62AC380-4A14-3B3B-4C89-0B22742BE18E}"/>
              </a:ext>
            </a:extLst>
          </p:cNvPr>
          <p:cNvSpPr txBox="1"/>
          <p:nvPr/>
        </p:nvSpPr>
        <p:spPr>
          <a:xfrm>
            <a:off x="1063487" y="4229725"/>
            <a:ext cx="4731026" cy="769441"/>
          </a:xfrm>
          <a:prstGeom prst="rect">
            <a:avLst/>
          </a:prstGeom>
          <a:noFill/>
          <a:ln w="28575">
            <a:solidFill>
              <a:schemeClr val="bg2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4400" b="1" u="sng" dirty="0">
                <a:solidFill>
                  <a:schemeClr val="bg2"/>
                </a:solidFill>
                <a:latin typeface="Cursive standard" pitchFamily="2" charset="0"/>
              </a:rPr>
              <a:t>Profil des élèves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4DBFD61-3804-DEEB-C7D5-A772C2CA1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37880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Cartoon Space Technology Background | Beautiful abstract art,  Technology background, Outer space wallpaper">
            <a:extLst>
              <a:ext uri="{FF2B5EF4-FFF2-40B4-BE49-F238E27FC236}">
                <a16:creationId xmlns:a16="http://schemas.microsoft.com/office/drawing/2014/main" id="{BA58DD68-D1B0-1691-43B9-E514381B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82"/>
          <a:stretch/>
        </p:blipFill>
        <p:spPr bwMode="auto">
          <a:xfrm>
            <a:off x="20" y="10"/>
            <a:ext cx="6857980" cy="99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5D8C430-9BEA-D9B7-6523-0E0DA0C7A4D4}"/>
              </a:ext>
            </a:extLst>
          </p:cNvPr>
          <p:cNvSpPr/>
          <p:nvPr/>
        </p:nvSpPr>
        <p:spPr>
          <a:xfrm>
            <a:off x="353592" y="245426"/>
            <a:ext cx="6150816" cy="9338867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AB4D2C9-69E6-3FE9-C3AA-509904A6B223}"/>
              </a:ext>
            </a:extLst>
          </p:cNvPr>
          <p:cNvSpPr txBox="1"/>
          <p:nvPr/>
        </p:nvSpPr>
        <p:spPr>
          <a:xfrm>
            <a:off x="874643" y="649357"/>
            <a:ext cx="5155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200" b="1" u="sng" dirty="0">
                <a:latin typeface="Cursive standard" pitchFamily="2" charset="0"/>
              </a:rPr>
              <a:t>Fiche de……….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0F78F1E-A7A6-0AAC-BFCF-4136E8EB444E}"/>
              </a:ext>
            </a:extLst>
          </p:cNvPr>
          <p:cNvGrpSpPr/>
          <p:nvPr/>
        </p:nvGrpSpPr>
        <p:grpSpPr>
          <a:xfrm>
            <a:off x="660952" y="2773776"/>
            <a:ext cx="2660073" cy="2141084"/>
            <a:chOff x="568036" y="1234132"/>
            <a:chExt cx="2660073" cy="2141084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C18DC3CF-EE50-47F9-9DC4-CF2361AC22DA}"/>
                </a:ext>
              </a:extLst>
            </p:cNvPr>
            <p:cNvSpPr/>
            <p:nvPr/>
          </p:nvSpPr>
          <p:spPr>
            <a:xfrm>
              <a:off x="568036" y="1234132"/>
              <a:ext cx="2660073" cy="2021686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52633A76-002C-95F8-7C27-088CCEA2D812}"/>
                </a:ext>
              </a:extLst>
            </p:cNvPr>
            <p:cNvSpPr txBox="1"/>
            <p:nvPr/>
          </p:nvSpPr>
          <p:spPr>
            <a:xfrm>
              <a:off x="874643" y="1343891"/>
              <a:ext cx="2062521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u="sng" dirty="0">
                  <a:latin typeface="Cursive standard" pitchFamily="2" charset="0"/>
                </a:rPr>
                <a:t>Situation familiale</a:t>
              </a:r>
            </a:p>
            <a:p>
              <a:pPr algn="ctr"/>
              <a:r>
                <a:rPr lang="fr-BE" dirty="0">
                  <a:latin typeface="Cursive standard" pitchFamily="2" charset="0"/>
                </a:rPr>
                <a:t>______________________________________________________________________________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3A63ECB1-2A47-A150-0ACD-DB9802AB6FC1}"/>
              </a:ext>
            </a:extLst>
          </p:cNvPr>
          <p:cNvGrpSpPr/>
          <p:nvPr/>
        </p:nvGrpSpPr>
        <p:grpSpPr>
          <a:xfrm>
            <a:off x="3674597" y="2773776"/>
            <a:ext cx="2660073" cy="2141084"/>
            <a:chOff x="568036" y="1234132"/>
            <a:chExt cx="2660073" cy="2141084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5E690C1F-EE7A-17E4-86D3-A9B96BE246E1}"/>
                </a:ext>
              </a:extLst>
            </p:cNvPr>
            <p:cNvSpPr/>
            <p:nvPr/>
          </p:nvSpPr>
          <p:spPr>
            <a:xfrm>
              <a:off x="568036" y="1234132"/>
              <a:ext cx="2660073" cy="2021686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6503739-227E-A480-270F-CB1127248B44}"/>
                </a:ext>
              </a:extLst>
            </p:cNvPr>
            <p:cNvSpPr txBox="1"/>
            <p:nvPr/>
          </p:nvSpPr>
          <p:spPr>
            <a:xfrm>
              <a:off x="874643" y="1343891"/>
              <a:ext cx="2062521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u="sng" dirty="0">
                  <a:latin typeface="Cursive standard" pitchFamily="2" charset="0"/>
                </a:rPr>
                <a:t>Remarques diverses</a:t>
              </a:r>
            </a:p>
            <a:p>
              <a:pPr algn="ctr"/>
              <a:r>
                <a:rPr lang="fr-BE" dirty="0">
                  <a:latin typeface="Cursive standard" pitchFamily="2" charset="0"/>
                </a:rPr>
                <a:t>______________________________________________________________________________</a:t>
              </a:r>
            </a:p>
          </p:txBody>
        </p:sp>
      </p:grp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05FD9674-1834-5B0C-3B32-0F3B12CD5A6C}"/>
              </a:ext>
            </a:extLst>
          </p:cNvPr>
          <p:cNvSpPr/>
          <p:nvPr/>
        </p:nvSpPr>
        <p:spPr>
          <a:xfrm>
            <a:off x="661705" y="1234131"/>
            <a:ext cx="5626753" cy="120032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 dirty="0">
              <a:latin typeface="Cursive standard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66AB4F8-E186-75C8-9318-4134C49A729F}"/>
              </a:ext>
            </a:extLst>
          </p:cNvPr>
          <p:cNvSpPr txBox="1"/>
          <p:nvPr/>
        </p:nvSpPr>
        <p:spPr>
          <a:xfrm>
            <a:off x="874643" y="1234132"/>
            <a:ext cx="54138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latin typeface="Cursive standard" pitchFamily="2" charset="0"/>
              </a:rPr>
              <a:t>Nom : ____________    Prénom : ____________</a:t>
            </a:r>
          </a:p>
          <a:p>
            <a:r>
              <a:rPr lang="fr-BE" dirty="0">
                <a:latin typeface="Cursive standard" pitchFamily="2" charset="0"/>
              </a:rPr>
              <a:t>Date de naissance : ________________</a:t>
            </a:r>
          </a:p>
          <a:p>
            <a:r>
              <a:rPr lang="fr-BE" dirty="0">
                <a:latin typeface="Cursive standard" pitchFamily="2" charset="0"/>
              </a:rPr>
              <a:t>Adresse : _______________________________</a:t>
            </a:r>
          </a:p>
          <a:p>
            <a:r>
              <a:rPr lang="fr-BE" dirty="0">
                <a:latin typeface="Cursive standard" pitchFamily="2" charset="0"/>
              </a:rPr>
              <a:t>Téléphone : ______________________________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5F942DC-048E-7233-2B84-3D18F02AEB7D}"/>
              </a:ext>
            </a:extLst>
          </p:cNvPr>
          <p:cNvSpPr/>
          <p:nvPr/>
        </p:nvSpPr>
        <p:spPr>
          <a:xfrm>
            <a:off x="671494" y="5024619"/>
            <a:ext cx="5626753" cy="413095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 dirty="0">
              <a:latin typeface="Cursive standard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8CCF957-A575-F924-5C1A-BE19B872A252}"/>
              </a:ext>
            </a:extLst>
          </p:cNvPr>
          <p:cNvSpPr txBox="1"/>
          <p:nvPr/>
        </p:nvSpPr>
        <p:spPr>
          <a:xfrm>
            <a:off x="874643" y="5160276"/>
            <a:ext cx="516908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u="sng" dirty="0">
                <a:latin typeface="Cursive standard" pitchFamily="2" charset="0"/>
              </a:rPr>
              <a:t>Difficultés rencontrées</a:t>
            </a:r>
          </a:p>
          <a:p>
            <a:r>
              <a:rPr lang="fr-BE" dirty="0">
                <a:latin typeface="Cursive standard" pitchFamily="2" charset="0"/>
              </a:rPr>
              <a:t>Comportement avec les autres</a:t>
            </a:r>
          </a:p>
          <a:p>
            <a:r>
              <a:rPr lang="fr-BE" dirty="0">
                <a:latin typeface="Cursive standard" pitchFamily="2" charset="0"/>
              </a:rPr>
              <a:t>Attitudes et démarches face au travail</a:t>
            </a:r>
          </a:p>
          <a:p>
            <a:r>
              <a:rPr lang="fr-BE" dirty="0">
                <a:latin typeface="Cursive standard" pitchFamily="2" charset="0"/>
              </a:rPr>
              <a:t>Problèmes moteurs et psychomoteurs</a:t>
            </a:r>
          </a:p>
          <a:p>
            <a:r>
              <a:rPr lang="fr-BE" dirty="0">
                <a:latin typeface="Cursive standard" pitchFamily="2" charset="0"/>
              </a:rPr>
              <a:t>Communication (langage, non verbal)</a:t>
            </a:r>
          </a:p>
          <a:p>
            <a:r>
              <a:rPr lang="fr-BE" dirty="0">
                <a:latin typeface="Cursive standard" pitchFamily="2" charset="0"/>
              </a:rPr>
              <a:t>Mathématiques</a:t>
            </a:r>
          </a:p>
          <a:p>
            <a:r>
              <a:rPr lang="fr-BE" dirty="0">
                <a:latin typeface="Cursive standard" pitchFamily="2" charset="0"/>
              </a:rPr>
              <a:t>Autres : ___________________________</a:t>
            </a:r>
          </a:p>
          <a:p>
            <a:endParaRPr lang="fr-BE" dirty="0">
              <a:latin typeface="Cursive standard" pitchFamily="2" charset="0"/>
            </a:endParaRPr>
          </a:p>
          <a:p>
            <a:pPr algn="ctr"/>
            <a:r>
              <a:rPr lang="fr-BE" b="1" u="sng" dirty="0">
                <a:latin typeface="Cursive standard" pitchFamily="2" charset="0"/>
              </a:rPr>
              <a:t>Descriptions</a:t>
            </a:r>
          </a:p>
          <a:p>
            <a:pPr algn="just"/>
            <a:r>
              <a:rPr lang="fr-BE" dirty="0">
                <a:latin typeface="Cursive standard" pitchFamily="2" charset="0"/>
              </a:rPr>
              <a:t>____________________________________________________________________________________________________________________________________________________________________________________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9785258-6D0B-FE51-5CF1-5AC35C16E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155" y="5436954"/>
            <a:ext cx="384244" cy="28132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FBC6455-0C58-2FDD-B8D1-8AA1771CC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155" y="5745694"/>
            <a:ext cx="384244" cy="28132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55292F5-BCF8-F191-B788-FAC945416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155" y="6035277"/>
            <a:ext cx="384244" cy="281322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B50E1BF-75D3-C9D1-55DC-41A90C6F3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481" y="6332117"/>
            <a:ext cx="384244" cy="28132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C7168EE-3671-D196-8AF2-A6E5A8C2A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481" y="6621198"/>
            <a:ext cx="384244" cy="281322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0EBA6DB-F0E3-0CC0-8FB5-FE7348BC0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32406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Cartoon Space Technology Background | Beautiful abstract art,  Technology background, Outer space wallpaper">
            <a:extLst>
              <a:ext uri="{FF2B5EF4-FFF2-40B4-BE49-F238E27FC236}">
                <a16:creationId xmlns:a16="http://schemas.microsoft.com/office/drawing/2014/main" id="{BA58DD68-D1B0-1691-43B9-E514381B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82"/>
          <a:stretch/>
        </p:blipFill>
        <p:spPr bwMode="auto">
          <a:xfrm>
            <a:off x="20" y="10"/>
            <a:ext cx="6857980" cy="99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5D8C430-9BEA-D9B7-6523-0E0DA0C7A4D4}"/>
              </a:ext>
            </a:extLst>
          </p:cNvPr>
          <p:cNvSpPr/>
          <p:nvPr/>
        </p:nvSpPr>
        <p:spPr>
          <a:xfrm>
            <a:off x="443948" y="219919"/>
            <a:ext cx="5970104" cy="871884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0F5C038F-1709-9BDC-28E9-9E8396185F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8069142"/>
              </p:ext>
            </p:extLst>
          </p:nvPr>
        </p:nvGraphicFramePr>
        <p:xfrm>
          <a:off x="909336" y="1206660"/>
          <a:ext cx="5039328" cy="65262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102">
                  <a:extLst>
                    <a:ext uri="{9D8B030D-6E8A-4147-A177-3AD203B41FA5}">
                      <a16:colId xmlns:a16="http://schemas.microsoft.com/office/drawing/2014/main" val="263430198"/>
                    </a:ext>
                  </a:extLst>
                </a:gridCol>
                <a:gridCol w="1475048">
                  <a:extLst>
                    <a:ext uri="{9D8B030D-6E8A-4147-A177-3AD203B41FA5}">
                      <a16:colId xmlns:a16="http://schemas.microsoft.com/office/drawing/2014/main" val="1501548468"/>
                    </a:ext>
                  </a:extLst>
                </a:gridCol>
                <a:gridCol w="1187129">
                  <a:extLst>
                    <a:ext uri="{9D8B030D-6E8A-4147-A177-3AD203B41FA5}">
                      <a16:colId xmlns:a16="http://schemas.microsoft.com/office/drawing/2014/main" val="4146851721"/>
                    </a:ext>
                  </a:extLst>
                </a:gridCol>
                <a:gridCol w="1509049">
                  <a:extLst>
                    <a:ext uri="{9D8B030D-6E8A-4147-A177-3AD203B41FA5}">
                      <a16:colId xmlns:a16="http://schemas.microsoft.com/office/drawing/2014/main" val="3917345563"/>
                    </a:ext>
                  </a:extLst>
                </a:gridCol>
              </a:tblGrid>
              <a:tr h="795760">
                <a:tc gridSpan="4"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latin typeface="Cursive standard" pitchFamily="2" charset="0"/>
                        </a:rPr>
                        <a:t>Actions en partenariat (parents, </a:t>
                      </a:r>
                      <a:r>
                        <a:rPr lang="fr-BE" sz="1800" dirty="0" err="1">
                          <a:latin typeface="Cursive standard" pitchFamily="2" charset="0"/>
                        </a:rPr>
                        <a:t>pms</a:t>
                      </a:r>
                      <a:r>
                        <a:rPr lang="fr-BE" sz="1800" dirty="0">
                          <a:latin typeface="Cursive standard" pitchFamily="2" charset="0"/>
                        </a:rPr>
                        <a:t>, logopède…)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6598658"/>
                  </a:ext>
                </a:extLst>
              </a:tr>
              <a:tr h="798653">
                <a:tc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Dates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Actions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Dates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dirty="0">
                          <a:solidFill>
                            <a:schemeClr val="bg2"/>
                          </a:solidFill>
                          <a:latin typeface="Cursive standard" pitchFamily="2" charset="0"/>
                        </a:rPr>
                        <a:t>Résultats obtenus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512823"/>
                  </a:ext>
                </a:extLst>
              </a:tr>
              <a:tr h="4931822">
                <a:tc>
                  <a:txBody>
                    <a:bodyPr/>
                    <a:lstStyle/>
                    <a:p>
                      <a:pPr algn="ctr"/>
                      <a:endParaRPr lang="fr-BE" sz="180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sz="180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sz="1800" dirty="0">
                        <a:latin typeface="Cursive standar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sz="1800" dirty="0">
                        <a:latin typeface="Cursive standard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605860"/>
                  </a:ext>
                </a:extLst>
              </a:tr>
            </a:tbl>
          </a:graphicData>
        </a:graphic>
      </p:graphicFrame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4608298-3513-F406-F2C6-0C7416EAE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72258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8F34E78-090E-7F46-9A82-443E8B03E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67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CA2D0FF-03D4-A4F2-5655-629D26FF1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6878" y="1526877"/>
            <a:ext cx="9906002" cy="685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210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Cartoon Space Technology Background | Beautiful abstract art,  Technology background, Outer space wallpaper">
            <a:extLst>
              <a:ext uri="{FF2B5EF4-FFF2-40B4-BE49-F238E27FC236}">
                <a16:creationId xmlns:a16="http://schemas.microsoft.com/office/drawing/2014/main" id="{BA58DD68-D1B0-1691-43B9-E514381B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82"/>
          <a:stretch/>
        </p:blipFill>
        <p:spPr bwMode="auto">
          <a:xfrm>
            <a:off x="20" y="10"/>
            <a:ext cx="6857980" cy="99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62AC380-4A14-3B3B-4C89-0B22742BE18E}"/>
              </a:ext>
            </a:extLst>
          </p:cNvPr>
          <p:cNvSpPr txBox="1"/>
          <p:nvPr/>
        </p:nvSpPr>
        <p:spPr>
          <a:xfrm>
            <a:off x="1063487" y="3891171"/>
            <a:ext cx="4731026" cy="1446550"/>
          </a:xfrm>
          <a:prstGeom prst="rect">
            <a:avLst/>
          </a:prstGeom>
          <a:noFill/>
          <a:ln w="28575">
            <a:solidFill>
              <a:schemeClr val="bg2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4400" b="1" u="sng" dirty="0">
                <a:solidFill>
                  <a:schemeClr val="bg2"/>
                </a:solidFill>
                <a:latin typeface="Cursive standard" pitchFamily="2" charset="0"/>
              </a:rPr>
              <a:t>L’année complémentaire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B34AC90-6F2F-AEBC-AEB5-3AF751CB0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68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447287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6E15E4B-E6CB-449C-4BBB-5A774EFC2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69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E1608B6-DC12-9DDB-E3AB-3BDCDC3C3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50424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5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B038E0F-F636-F67D-F46B-19F125D92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095784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7CE241D-1313-7FA8-D3AF-A232A8389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70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0D3BB2F-5C82-8609-1FED-616DFEFA8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763871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81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C0E2C4-4A7C-9AD0-D119-47DBDB882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71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E54992E-5111-733D-6650-F4AC8D025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6" y="-1"/>
            <a:ext cx="6832109" cy="990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78911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00A49DA-F8B3-5381-A05A-5B5D974A8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72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B458030-73E5-275A-AEB6-07918C28F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7" y="76957"/>
            <a:ext cx="6803826" cy="975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272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Cartoon Space Technology Background | Beautiful abstract art,  Technology background, Outer space wallpaper">
            <a:extLst>
              <a:ext uri="{FF2B5EF4-FFF2-40B4-BE49-F238E27FC236}">
                <a16:creationId xmlns:a16="http://schemas.microsoft.com/office/drawing/2014/main" id="{BA58DD68-D1B0-1691-43B9-E514381B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82"/>
          <a:stretch/>
        </p:blipFill>
        <p:spPr bwMode="auto">
          <a:xfrm>
            <a:off x="20" y="10"/>
            <a:ext cx="6857980" cy="99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62AC380-4A14-3B3B-4C89-0B22742BE18E}"/>
              </a:ext>
            </a:extLst>
          </p:cNvPr>
          <p:cNvSpPr txBox="1"/>
          <p:nvPr/>
        </p:nvSpPr>
        <p:spPr>
          <a:xfrm>
            <a:off x="1063487" y="3891171"/>
            <a:ext cx="4731026" cy="1446550"/>
          </a:xfrm>
          <a:prstGeom prst="rect">
            <a:avLst/>
          </a:prstGeom>
          <a:noFill/>
          <a:ln w="28575">
            <a:solidFill>
              <a:schemeClr val="bg2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4400" b="1" u="sng" dirty="0">
                <a:solidFill>
                  <a:schemeClr val="bg2"/>
                </a:solidFill>
                <a:latin typeface="Cursive standard" pitchFamily="2" charset="0"/>
              </a:rPr>
              <a:t>Rapports réunion de parents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B34AC90-6F2F-AEBC-AEB5-3AF751CB0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73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122732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36196A-2E5D-F176-4C86-BBFF0D450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74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B3012CC-C1F9-5D7E-3AE4-E50A77602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28476" cy="97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7191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Cartoon Space Technology Background | Beautiful abstract art,  Technology background, Outer space wallpaper">
            <a:extLst>
              <a:ext uri="{FF2B5EF4-FFF2-40B4-BE49-F238E27FC236}">
                <a16:creationId xmlns:a16="http://schemas.microsoft.com/office/drawing/2014/main" id="{BA58DD68-D1B0-1691-43B9-E514381B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82"/>
          <a:stretch/>
        </p:blipFill>
        <p:spPr bwMode="auto">
          <a:xfrm>
            <a:off x="20" y="10"/>
            <a:ext cx="6857980" cy="99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5D8C430-9BEA-D9B7-6523-0E0DA0C7A4D4}"/>
              </a:ext>
            </a:extLst>
          </p:cNvPr>
          <p:cNvSpPr/>
          <p:nvPr/>
        </p:nvSpPr>
        <p:spPr>
          <a:xfrm>
            <a:off x="443948" y="400878"/>
            <a:ext cx="5970104" cy="9104244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AB4D2C9-69E6-3FE9-C3AA-509904A6B223}"/>
              </a:ext>
            </a:extLst>
          </p:cNvPr>
          <p:cNvSpPr txBox="1"/>
          <p:nvPr/>
        </p:nvSpPr>
        <p:spPr>
          <a:xfrm>
            <a:off x="874643" y="649357"/>
            <a:ext cx="5155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b="1" u="sng" dirty="0">
                <a:latin typeface="Cursive standard" pitchFamily="2" charset="0"/>
              </a:rPr>
              <a:t>Conseil du coopération du</a:t>
            </a:r>
          </a:p>
          <a:p>
            <a:pPr algn="ctr"/>
            <a:r>
              <a:rPr lang="fr-BE" sz="2000" b="1" u="sng" dirty="0">
                <a:latin typeface="Cursive standard" pitchFamily="2" charset="0"/>
              </a:rPr>
              <a:t>…/…/…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A2148C58-68F8-C225-E1AF-DC2596539676}"/>
              </a:ext>
            </a:extLst>
          </p:cNvPr>
          <p:cNvSpPr/>
          <p:nvPr/>
        </p:nvSpPr>
        <p:spPr>
          <a:xfrm>
            <a:off x="527867" y="1357243"/>
            <a:ext cx="1782501" cy="534562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C5FD7BF-D885-BAB0-218B-7104794EE7A1}"/>
              </a:ext>
            </a:extLst>
          </p:cNvPr>
          <p:cNvSpPr/>
          <p:nvPr/>
        </p:nvSpPr>
        <p:spPr>
          <a:xfrm>
            <a:off x="4569659" y="1357243"/>
            <a:ext cx="1782501" cy="534562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429456C-A49E-3A93-E0C7-211CA9C44970}"/>
              </a:ext>
            </a:extLst>
          </p:cNvPr>
          <p:cNvSpPr/>
          <p:nvPr/>
        </p:nvSpPr>
        <p:spPr>
          <a:xfrm>
            <a:off x="2537749" y="1357242"/>
            <a:ext cx="1782501" cy="534562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3F9BFD2-1AC2-1B1D-98F9-E38FF24192D6}"/>
              </a:ext>
            </a:extLst>
          </p:cNvPr>
          <p:cNvSpPr txBox="1"/>
          <p:nvPr/>
        </p:nvSpPr>
        <p:spPr>
          <a:xfrm>
            <a:off x="702129" y="1362240"/>
            <a:ext cx="13916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b="1" u="sng" dirty="0">
                <a:latin typeface="Cursive standard" pitchFamily="2" charset="0"/>
              </a:rPr>
              <a:t>Boite « je suis content car… »</a:t>
            </a:r>
            <a:endParaRPr lang="fr-BE" sz="1600" dirty="0">
              <a:latin typeface="Cursive standard" pitchFamily="2" charset="0"/>
            </a:endParaRPr>
          </a:p>
          <a:p>
            <a:pPr algn="just"/>
            <a:endParaRPr lang="fr-BE" sz="1600" dirty="0">
              <a:latin typeface="Cursive standard" pitchFamily="2" charset="0"/>
            </a:endParaRPr>
          </a:p>
          <a:p>
            <a:pPr algn="just"/>
            <a:r>
              <a:rPr lang="fr-BE" sz="1600" dirty="0">
                <a:latin typeface="Cursive standard" pitchFamily="2" charset="0"/>
              </a:rPr>
              <a:t>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BB06E8C-F4BB-9954-7475-284C3C697092}"/>
              </a:ext>
            </a:extLst>
          </p:cNvPr>
          <p:cNvSpPr txBox="1"/>
          <p:nvPr/>
        </p:nvSpPr>
        <p:spPr>
          <a:xfrm>
            <a:off x="4743046" y="1394832"/>
            <a:ext cx="13916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b="1" u="sng" dirty="0">
                <a:latin typeface="Cursive standard" pitchFamily="2" charset="0"/>
              </a:rPr>
              <a:t>Boite « j’ai une idée… »</a:t>
            </a:r>
          </a:p>
          <a:p>
            <a:pPr algn="ctr"/>
            <a:endParaRPr lang="fr-BE" sz="1600" b="1" u="sng" dirty="0">
              <a:latin typeface="Cursive standard" pitchFamily="2" charset="0"/>
            </a:endParaRPr>
          </a:p>
          <a:p>
            <a:pPr algn="just"/>
            <a:r>
              <a:rPr lang="fr-BE" sz="1600" dirty="0">
                <a:latin typeface="Cursive standard" pitchFamily="2" charset="0"/>
              </a:rPr>
              <a:t>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C87AC82-3560-ABDC-950F-9ECE377A4025}"/>
              </a:ext>
            </a:extLst>
          </p:cNvPr>
          <p:cNvSpPr txBox="1"/>
          <p:nvPr/>
        </p:nvSpPr>
        <p:spPr>
          <a:xfrm>
            <a:off x="2787158" y="1394832"/>
            <a:ext cx="13916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b="1" u="sng" dirty="0">
                <a:latin typeface="Cursive standard" pitchFamily="2" charset="0"/>
              </a:rPr>
              <a:t>Boite « je ne suis pas content car… »</a:t>
            </a:r>
          </a:p>
          <a:p>
            <a:pPr algn="ctr"/>
            <a:endParaRPr lang="fr-BE" sz="1600" dirty="0">
              <a:latin typeface="Cursive standard" pitchFamily="2" charset="0"/>
            </a:endParaRPr>
          </a:p>
          <a:p>
            <a:pPr algn="just"/>
            <a:r>
              <a:rPr lang="fr-BE" sz="1600" dirty="0">
                <a:latin typeface="Cursive standard" pitchFamily="2" charset="0"/>
              </a:rPr>
              <a:t>__________________________________________________________________________________________________________________________________________________________________________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C4516785-3F8C-D943-4111-4A2DC48AB60A}"/>
              </a:ext>
            </a:extLst>
          </p:cNvPr>
          <p:cNvCxnSpPr/>
          <p:nvPr/>
        </p:nvCxnSpPr>
        <p:spPr>
          <a:xfrm>
            <a:off x="527867" y="1947015"/>
            <a:ext cx="1782501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E9AF30B0-098F-32AD-0B69-F66D526F3E47}"/>
              </a:ext>
            </a:extLst>
          </p:cNvPr>
          <p:cNvCxnSpPr/>
          <p:nvPr/>
        </p:nvCxnSpPr>
        <p:spPr>
          <a:xfrm>
            <a:off x="4569659" y="1947015"/>
            <a:ext cx="1782501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10586BAE-55BA-C559-8D69-7551D5B2D885}"/>
              </a:ext>
            </a:extLst>
          </p:cNvPr>
          <p:cNvCxnSpPr/>
          <p:nvPr/>
        </p:nvCxnSpPr>
        <p:spPr>
          <a:xfrm>
            <a:off x="2537748" y="2224213"/>
            <a:ext cx="1782501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0226D094-D20E-0F94-5908-07EB43AFAAF9}"/>
              </a:ext>
            </a:extLst>
          </p:cNvPr>
          <p:cNvSpPr/>
          <p:nvPr/>
        </p:nvSpPr>
        <p:spPr>
          <a:xfrm>
            <a:off x="527867" y="6934373"/>
            <a:ext cx="5824293" cy="204922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A092585-EC0E-CF5D-F9FF-C2E02518406B}"/>
              </a:ext>
            </a:extLst>
          </p:cNvPr>
          <p:cNvSpPr txBox="1"/>
          <p:nvPr/>
        </p:nvSpPr>
        <p:spPr>
          <a:xfrm>
            <a:off x="766699" y="7041554"/>
            <a:ext cx="54325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u="sng" dirty="0">
                <a:latin typeface="Cursive standard" pitchFamily="2" charset="0"/>
              </a:rPr>
              <a:t>Au terme de ce conseil, il a été décidé…</a:t>
            </a:r>
          </a:p>
          <a:p>
            <a:pPr algn="just"/>
            <a:r>
              <a:rPr lang="fr-BE" dirty="0">
                <a:latin typeface="Cursive standard" pitchFamily="2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B089D959-63B7-91D7-3534-49658B88B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75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08872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Cartoon Space Technology Background | Beautiful abstract art,  Technology background, Outer space wallpaper">
            <a:extLst>
              <a:ext uri="{FF2B5EF4-FFF2-40B4-BE49-F238E27FC236}">
                <a16:creationId xmlns:a16="http://schemas.microsoft.com/office/drawing/2014/main" id="{BA58DD68-D1B0-1691-43B9-E514381B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82"/>
          <a:stretch/>
        </p:blipFill>
        <p:spPr bwMode="auto">
          <a:xfrm>
            <a:off x="20" y="10"/>
            <a:ext cx="6857980" cy="99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62AC380-4A14-3B3B-4C89-0B22742BE18E}"/>
              </a:ext>
            </a:extLst>
          </p:cNvPr>
          <p:cNvSpPr txBox="1"/>
          <p:nvPr/>
        </p:nvSpPr>
        <p:spPr>
          <a:xfrm>
            <a:off x="1063487" y="3891171"/>
            <a:ext cx="4731026" cy="1446550"/>
          </a:xfrm>
          <a:prstGeom prst="rect">
            <a:avLst/>
          </a:prstGeom>
          <a:noFill/>
          <a:ln w="28575">
            <a:solidFill>
              <a:schemeClr val="bg2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4400" b="1" u="sng" dirty="0">
                <a:solidFill>
                  <a:schemeClr val="bg2"/>
                </a:solidFill>
                <a:latin typeface="Cursive standard" pitchFamily="2" charset="0"/>
              </a:rPr>
              <a:t>Communication école/parents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A28A2FE-B6FB-10BE-5EBA-D72E6C223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76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08281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EB0DAE9-8A09-6B0B-149D-C31055D22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77</a:t>
            </a:fld>
            <a:endParaRPr lang="fr-FR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D471FAC-F04A-837E-E858-8BF4193618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3"/>
          <a:stretch/>
        </p:blipFill>
        <p:spPr bwMode="auto">
          <a:xfrm>
            <a:off x="0" y="0"/>
            <a:ext cx="6858000" cy="949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24571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Cartoon Space Technology Background | Beautiful abstract art,  Technology background, Outer space wallpaper">
            <a:extLst>
              <a:ext uri="{FF2B5EF4-FFF2-40B4-BE49-F238E27FC236}">
                <a16:creationId xmlns:a16="http://schemas.microsoft.com/office/drawing/2014/main" id="{BA58DD68-D1B0-1691-43B9-E514381B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82"/>
          <a:stretch/>
        </p:blipFill>
        <p:spPr bwMode="auto">
          <a:xfrm>
            <a:off x="20" y="10"/>
            <a:ext cx="6857980" cy="99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62AC380-4A14-3B3B-4C89-0B22742BE18E}"/>
              </a:ext>
            </a:extLst>
          </p:cNvPr>
          <p:cNvSpPr txBox="1"/>
          <p:nvPr/>
        </p:nvSpPr>
        <p:spPr>
          <a:xfrm>
            <a:off x="1063487" y="3891171"/>
            <a:ext cx="4731026" cy="1446550"/>
          </a:xfrm>
          <a:prstGeom prst="rect">
            <a:avLst/>
          </a:prstGeom>
          <a:noFill/>
          <a:ln w="28575">
            <a:solidFill>
              <a:schemeClr val="bg2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4400" b="1" u="sng" dirty="0">
                <a:solidFill>
                  <a:schemeClr val="bg2"/>
                </a:solidFill>
                <a:latin typeface="Cursive standard" pitchFamily="2" charset="0"/>
              </a:rPr>
              <a:t>Liste des compétences…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A28A2FE-B6FB-10BE-5EBA-D72E6C223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78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654971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Cartoon Space Technology Background | Beautiful abstract art,  Technology background, Outer space wallpaper">
            <a:extLst>
              <a:ext uri="{FF2B5EF4-FFF2-40B4-BE49-F238E27FC236}">
                <a16:creationId xmlns:a16="http://schemas.microsoft.com/office/drawing/2014/main" id="{BA58DD68-D1B0-1691-43B9-E514381B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82"/>
          <a:stretch/>
        </p:blipFill>
        <p:spPr bwMode="auto">
          <a:xfrm>
            <a:off x="20" y="10"/>
            <a:ext cx="6857980" cy="99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62AC380-4A14-3B3B-4C89-0B22742BE18E}"/>
              </a:ext>
            </a:extLst>
          </p:cNvPr>
          <p:cNvSpPr txBox="1"/>
          <p:nvPr/>
        </p:nvSpPr>
        <p:spPr>
          <a:xfrm>
            <a:off x="1063487" y="3891171"/>
            <a:ext cx="4731026" cy="769441"/>
          </a:xfrm>
          <a:prstGeom prst="rect">
            <a:avLst/>
          </a:prstGeom>
          <a:noFill/>
          <a:ln w="28575">
            <a:solidFill>
              <a:schemeClr val="bg2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4400" b="1" u="sng" dirty="0">
                <a:solidFill>
                  <a:schemeClr val="bg2"/>
                </a:solidFill>
                <a:latin typeface="Cursive standard" pitchFamily="2" charset="0"/>
              </a:rPr>
              <a:t>…de mathématique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451E23E-5C60-D04F-498A-996974E3D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79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3280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Cartoon Space Technology Background | Beautiful abstract art,  Technology background, Outer space wallpaper">
            <a:extLst>
              <a:ext uri="{FF2B5EF4-FFF2-40B4-BE49-F238E27FC236}">
                <a16:creationId xmlns:a16="http://schemas.microsoft.com/office/drawing/2014/main" id="{BA58DD68-D1B0-1691-43B9-E514381B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82"/>
          <a:stretch/>
        </p:blipFill>
        <p:spPr bwMode="auto">
          <a:xfrm>
            <a:off x="20" y="10"/>
            <a:ext cx="6857980" cy="99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62AC380-4A14-3B3B-4C89-0B22742BE18E}"/>
              </a:ext>
            </a:extLst>
          </p:cNvPr>
          <p:cNvSpPr txBox="1"/>
          <p:nvPr/>
        </p:nvSpPr>
        <p:spPr>
          <a:xfrm>
            <a:off x="1063487" y="4229725"/>
            <a:ext cx="4731026" cy="769441"/>
          </a:xfrm>
          <a:prstGeom prst="rect">
            <a:avLst/>
          </a:prstGeom>
          <a:noFill/>
          <a:ln w="28575">
            <a:solidFill>
              <a:schemeClr val="bg2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4400" b="1" u="sng" dirty="0">
                <a:solidFill>
                  <a:schemeClr val="bg2"/>
                </a:solidFill>
                <a:latin typeface="Cursive standard" pitchFamily="2" charset="0"/>
              </a:rPr>
              <a:t>R.O.I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96BFD4D-0F21-6657-FCEA-984BDC88B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431882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61E5384-C606-F67C-DA93-235430274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4000" y="1524000"/>
            <a:ext cx="9906000" cy="68580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57E4D48-DA25-A672-4108-75EDFF789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80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165265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B84EA3B-C554-C2D8-F5FC-B8BB7C46D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4000" y="1524000"/>
            <a:ext cx="9906000" cy="68580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A0546CB-B1FC-A05D-DAD0-6819323B2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81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0561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8BDD34B-B061-2CA5-3BDC-7A3F4D545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3999" y="1524000"/>
            <a:ext cx="9906000" cy="6858002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5EF760C-085A-E149-9D7B-CE89B8282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82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095697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FFA2416-54AF-5560-6A4C-BB425E0F0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3999" y="1524000"/>
            <a:ext cx="9906000" cy="6858002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DA82248-107C-A273-FFA4-9C91981B3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83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085384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D8D2089-162B-33AC-9EF7-729748AF4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3999" y="1524000"/>
            <a:ext cx="9906000" cy="6858002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0C7F12A-9C4A-F881-2CF8-0A7A1682C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84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525823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1FDF410-57AC-FF17-A3B7-8CBDE097C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3997" y="1523999"/>
            <a:ext cx="9906000" cy="6858001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96F08D2-E668-2F02-EE86-474CFD6F8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85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7149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Cartoon Space Technology Background | Beautiful abstract art,  Technology background, Outer space wallpaper">
            <a:extLst>
              <a:ext uri="{FF2B5EF4-FFF2-40B4-BE49-F238E27FC236}">
                <a16:creationId xmlns:a16="http://schemas.microsoft.com/office/drawing/2014/main" id="{BA58DD68-D1B0-1691-43B9-E514381B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82"/>
          <a:stretch/>
        </p:blipFill>
        <p:spPr bwMode="auto">
          <a:xfrm>
            <a:off x="20" y="10"/>
            <a:ext cx="6857980" cy="99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62AC380-4A14-3B3B-4C89-0B22742BE18E}"/>
              </a:ext>
            </a:extLst>
          </p:cNvPr>
          <p:cNvSpPr txBox="1"/>
          <p:nvPr/>
        </p:nvSpPr>
        <p:spPr>
          <a:xfrm>
            <a:off x="1063487" y="3891171"/>
            <a:ext cx="4731026" cy="769441"/>
          </a:xfrm>
          <a:prstGeom prst="rect">
            <a:avLst/>
          </a:prstGeom>
          <a:noFill/>
          <a:ln w="28575">
            <a:solidFill>
              <a:schemeClr val="bg2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4400" b="1" u="sng" dirty="0">
                <a:solidFill>
                  <a:schemeClr val="bg2"/>
                </a:solidFill>
                <a:latin typeface="Cursive standard" pitchFamily="2" charset="0"/>
              </a:rPr>
              <a:t>…de français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FDC55E9-BA87-DB68-4602-54306527A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86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19158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431369C-56B6-27FE-280F-099664167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3999" y="1524000"/>
            <a:ext cx="9906000" cy="6858002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BE2D3FF-04F0-8839-2659-13B551049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87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909179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AC3C05E-AA78-F22A-683A-815866926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3997" y="1523999"/>
            <a:ext cx="9906000" cy="6858001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34B9AFA-12E9-B23F-1F94-5B242D0AB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88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56955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DE69EE8-9D11-EAA9-00FE-22210E0C9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3999" y="1524000"/>
            <a:ext cx="9906000" cy="6858002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C5992D3-9DB4-3558-E22E-3452AC62D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89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9453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F83046-2652-84CD-40D9-8716BE455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F7D6BFC-020A-AD9D-3729-4CE8E61D7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64C9118-72D5-5893-7942-1AD0CBED9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031291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026FD7C-3CCB-2BCB-F3D9-F6CF104BA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4000" y="1524000"/>
            <a:ext cx="9906000" cy="68580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F11C5E7-2E53-B9BB-1376-36ADD545F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90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232666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2CE0335-3D68-CAD3-7277-6F4CB76B0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3997" y="1523999"/>
            <a:ext cx="9906000" cy="6858001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01D76AC-697F-7745-FDF4-2605E9022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91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957634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2054F1E-1E03-BADD-DF2E-12677D687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3997" y="1523999"/>
            <a:ext cx="9906000" cy="6858001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95D6382-07A9-5D4D-D05B-9C5C341F3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92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500036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A3F35D9-EF51-DB9B-0775-DA2EB67EF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4000" y="1524000"/>
            <a:ext cx="9906000" cy="68580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8AB4DF1-1EF4-6833-1049-CD96A11D2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93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072618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D1F7918-876E-E093-71C5-4C9794E8A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3999" y="1523999"/>
            <a:ext cx="9905999" cy="6857998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3581BA8-E5A2-1497-BE89-C9858846A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94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886256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25F5433-833A-1CF8-7518-05664AF83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3999" y="1524000"/>
            <a:ext cx="9906000" cy="6858002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3FD4451-5AA4-FFD4-BE60-0F7FDA93E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95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782117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6EE9FF6-AE2B-123C-058B-C4FF87239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3998" y="1524000"/>
            <a:ext cx="9906000" cy="6857998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47A0DC1-60A1-0993-3876-C059D39DE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96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853248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BC155BA-CC2F-CF5B-8DA5-347A0BF44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4000" y="1524000"/>
            <a:ext cx="9906000" cy="68580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69849B3-920F-98B7-D0A9-B765F753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97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218157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CE6C60B-8B54-3FA7-2707-B5CAEC588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3999" y="1524000"/>
            <a:ext cx="9906000" cy="6858002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A563B9A-8AD6-9CC6-7888-86ED002E7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98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663324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9248B39-CE73-EEB3-E566-BC2DCC58B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4000" y="1524000"/>
            <a:ext cx="9906000" cy="68580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17B91F5-8644-554D-760E-321FC9811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99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434860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1404</Words>
  <Application>Microsoft Office PowerPoint</Application>
  <PresentationFormat>Format A4 (210 x 297 mm)</PresentationFormat>
  <Paragraphs>716</Paragraphs>
  <Slides>154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154</vt:i4>
      </vt:variant>
    </vt:vector>
  </HeadingPairs>
  <TitlesOfParts>
    <vt:vector size="159" baseType="lpstr">
      <vt:lpstr>Arial</vt:lpstr>
      <vt:lpstr>Calibri</vt:lpstr>
      <vt:lpstr>Calibri Light</vt:lpstr>
      <vt:lpstr>Cursive standard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Hugo Verreckt</dc:creator>
  <cp:lastModifiedBy>Hugo Verreckt</cp:lastModifiedBy>
  <cp:revision>56</cp:revision>
  <dcterms:created xsi:type="dcterms:W3CDTF">2022-10-14T09:06:38Z</dcterms:created>
  <dcterms:modified xsi:type="dcterms:W3CDTF">2023-05-30T10:53:30Z</dcterms:modified>
</cp:coreProperties>
</file>